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7" r:id="rId4"/>
    <p:sldId id="261" r:id="rId5"/>
    <p:sldId id="258" r:id="rId6"/>
    <p:sldId id="259" r:id="rId7"/>
    <p:sldId id="260" r:id="rId8"/>
    <p:sldId id="262" r:id="rId9"/>
    <p:sldId id="263" r:id="rId10"/>
    <p:sldId id="264" r:id="rId11"/>
    <p:sldId id="265" r:id="rId12"/>
    <p:sldId id="266" r:id="rId13"/>
    <p:sldId id="269" r:id="rId14"/>
    <p:sldId id="268" r:id="rId15"/>
    <p:sldId id="303" r:id="rId16"/>
    <p:sldId id="267" r:id="rId17"/>
    <p:sldId id="270" r:id="rId18"/>
    <p:sldId id="271" r:id="rId19"/>
    <p:sldId id="300" r:id="rId20"/>
    <p:sldId id="301" r:id="rId22"/>
    <p:sldId id="302" r:id="rId23"/>
    <p:sldId id="299" r:id="rId24"/>
    <p:sldId id="272" r:id="rId25"/>
    <p:sldId id="273" r:id="rId26"/>
    <p:sldId id="274" r:id="rId27"/>
    <p:sldId id="275" r:id="rId28"/>
    <p:sldId id="276" r:id="rId29"/>
    <p:sldId id="277" r:id="rId30"/>
    <p:sldId id="279" r:id="rId31"/>
    <p:sldId id="280" r:id="rId32"/>
    <p:sldId id="281" r:id="rId33"/>
    <p:sldId id="282" r:id="rId34"/>
    <p:sldId id="283" r:id="rId35"/>
    <p:sldId id="284" r:id="rId36"/>
    <p:sldId id="285" r:id="rId37"/>
    <p:sldId id="304" r:id="rId38"/>
    <p:sldId id="305" r:id="rId39"/>
    <p:sldId id="306" r:id="rId40"/>
    <p:sldId id="307" r:id="rId41"/>
    <p:sldId id="309" r:id="rId42"/>
    <p:sldId id="308" r:id="rId43"/>
    <p:sldId id="310" r:id="rId44"/>
    <p:sldId id="311" r:id="rId45"/>
    <p:sldId id="312" r:id="rId46"/>
    <p:sldId id="313" r:id="rId47"/>
    <p:sldId id="314" r:id="rId48"/>
    <p:sldId id="288" r:id="rId49"/>
    <p:sldId id="289" r:id="rId50"/>
    <p:sldId id="290" r:id="rId51"/>
    <p:sldId id="291" r:id="rId52"/>
    <p:sldId id="292" r:id="rId53"/>
    <p:sldId id="294" r:id="rId54"/>
    <p:sldId id="293" r:id="rId55"/>
    <p:sldId id="295" r:id="rId56"/>
    <p:sldId id="296" r:id="rId57"/>
    <p:sldId id="286" r:id="rId58"/>
    <p:sldId id="287" r:id="rId59"/>
    <p:sldId id="297" r:id="rId60"/>
    <p:sldId id="298" r:id="rId6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函数间隔越大, 代表我们对于分类的结果非常确定. 我们希望函数间隔越大越好. 看上去好像没什么毛病, 但这里的确有一个问题, 就是其实我们可以在不改变这个超平面的情况下可以让函数间隔任意大, 为什么?</a:t>
            </a:r>
            <a:endParaRPr lang="zh-CN" altLang="en-US"/>
          </a:p>
          <a:p>
            <a:r>
              <a:rPr lang="zh-CN" altLang="en-US"/>
              <a:t>为了解决这个问题, 我们就需要加上一些限制条件,所以，需要将w的大小固定，如||w||=1，使得函数间隔固定。这时的间隔也就是几何间隔 .(看完后面几何间隔的定义就明白了）</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仿射函数：即最高次数为1的多项式函数。常数项为零的仿射函数称为线性函数。</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SVM </a:t>
            </a:r>
            <a:r>
              <a:rPr lang="zh-CN" altLang="en-US"/>
              <a:t>支持向量机</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间隔</a:t>
            </a:r>
            <a:endParaRPr lang="zh-CN" altLang="en-US"/>
          </a:p>
        </p:txBody>
      </p:sp>
      <p:sp>
        <p:nvSpPr>
          <p:cNvPr id="3" name="内容占位符 2"/>
          <p:cNvSpPr>
            <a:spLocks noGrp="1"/>
          </p:cNvSpPr>
          <p:nvPr>
            <p:ph idx="1"/>
          </p:nvPr>
        </p:nvSpPr>
        <p:spPr/>
        <p:txBody>
          <a:bodyPr>
            <a:normAutofit fontScale="90000" lnSpcReduction="20000"/>
          </a:bodyPr>
          <a:p>
            <a:endParaRPr lang="zh-CN" altLang="en-US"/>
          </a:p>
          <a:p>
            <a:r>
              <a:rPr lang="en-US" altLang="zh-CN"/>
              <a:t>1. </a:t>
            </a:r>
            <a:r>
              <a:rPr lang="zh-CN" altLang="en-US"/>
              <a:t>间隔</a:t>
            </a:r>
            <a:endParaRPr lang="zh-CN" altLang="en-US"/>
          </a:p>
          <a:p>
            <a:r>
              <a:rPr lang="en-US" altLang="zh-CN"/>
              <a:t>2. </a:t>
            </a:r>
            <a:r>
              <a:rPr lang="zh-CN" altLang="en-US"/>
              <a:t>最大间隔超平面</a:t>
            </a:r>
            <a:endParaRPr lang="zh-CN" altLang="en-US"/>
          </a:p>
          <a:p>
            <a:endParaRPr lang="zh-CN" altLang="en-US"/>
          </a:p>
          <a:p>
            <a:endParaRPr lang="zh-CN" altLang="en-US"/>
          </a:p>
          <a:p>
            <a:endParaRPr lang="zh-CN" altLang="en-US"/>
          </a:p>
          <a:p>
            <a:endParaRPr lang="zh-CN" altLang="en-US"/>
          </a:p>
          <a:p>
            <a:endParaRPr lang="zh-CN" altLang="en-US"/>
          </a:p>
          <a:p>
            <a:r>
              <a:rPr lang="zh-CN" altLang="en-US"/>
              <a:t>这两个超平面互相平行，它们范围内的区域称为“间隔”</a:t>
            </a:r>
            <a:endParaRPr lang="zh-CN" altLang="en-US"/>
          </a:p>
          <a:p>
            <a:r>
              <a:rPr lang="zh-CN" altLang="en-US"/>
              <a:t>最大间隔超平面位于这两个辅助超平面正中的位置与它们平行的超平面——图中绿线为最大间隔超平面。</a:t>
            </a:r>
            <a:endParaRPr lang="zh-CN" altLang="en-US"/>
          </a:p>
        </p:txBody>
      </p:sp>
      <p:pic>
        <p:nvPicPr>
          <p:cNvPr id="4" name="图片 3"/>
          <p:cNvPicPr>
            <a:picLocks noChangeAspect="1"/>
          </p:cNvPicPr>
          <p:nvPr/>
        </p:nvPicPr>
        <p:blipFill>
          <a:blip r:embed="rId1"/>
          <a:stretch>
            <a:fillRect/>
          </a:stretch>
        </p:blipFill>
        <p:spPr>
          <a:xfrm>
            <a:off x="5814060" y="776605"/>
            <a:ext cx="4611370" cy="4020185"/>
          </a:xfrm>
          <a:prstGeom prst="rect">
            <a:avLst/>
          </a:prstGeom>
        </p:spPr>
      </p:pic>
      <p:pic>
        <p:nvPicPr>
          <p:cNvPr id="5" name="图片 4"/>
          <p:cNvPicPr>
            <a:picLocks noChangeAspect="1"/>
          </p:cNvPicPr>
          <p:nvPr/>
        </p:nvPicPr>
        <p:blipFill>
          <a:blip r:embed="rId2"/>
          <a:stretch>
            <a:fillRect/>
          </a:stretch>
        </p:blipFill>
        <p:spPr>
          <a:xfrm>
            <a:off x="1134745" y="3075305"/>
            <a:ext cx="4089400" cy="1651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形式化定义</a:t>
            </a:r>
            <a:endParaRPr lang="zh-CN" altLang="en-US"/>
          </a:p>
        </p:txBody>
      </p:sp>
      <p:sp>
        <p:nvSpPr>
          <p:cNvPr id="3" name="内容占位符 2"/>
          <p:cNvSpPr>
            <a:spLocks noGrp="1"/>
          </p:cNvSpPr>
          <p:nvPr>
            <p:ph idx="1"/>
          </p:nvPr>
        </p:nvSpPr>
        <p:spPr/>
        <p:txBody>
          <a:bodyPr/>
          <a:p>
            <a:r>
              <a:rPr lang="zh-CN" altLang="en-US"/>
              <a:t>样本：</a:t>
            </a:r>
            <a:endParaRPr lang="zh-CN" altLang="en-US"/>
          </a:p>
          <a:p>
            <a:endParaRPr lang="zh-CN" altLang="en-US"/>
          </a:p>
          <a:p>
            <a:endParaRPr lang="zh-CN" altLang="en-US"/>
          </a:p>
          <a:p>
            <a:endParaRPr lang="zh-CN" altLang="en-US"/>
          </a:p>
          <a:p>
            <a:r>
              <a:rPr lang="zh-CN" altLang="en-US"/>
              <a:t>我们要找到将上面 </a:t>
            </a:r>
            <a:r>
              <a:rPr lang="en-US" altLang="zh-CN"/>
              <a:t>m</a:t>
            </a:r>
            <a:r>
              <a:rPr lang="zh-CN" altLang="en-US"/>
              <a:t>个样本完整正确地分隔为正负两类的最大间隔超平面 </a:t>
            </a:r>
            <a:r>
              <a:rPr lang="en-US" altLang="zh-CN"/>
              <a:t>wx+b=0</a:t>
            </a:r>
            <a:r>
              <a:rPr lang="zh-CN" altLang="en-US"/>
              <a:t>（</a:t>
            </a:r>
            <a:r>
              <a:rPr lang="en-US" altLang="zh-CN"/>
              <a:t>w,b</a:t>
            </a:r>
            <a:r>
              <a:rPr lang="zh-CN" altLang="en-US"/>
              <a:t>）</a:t>
            </a:r>
            <a:endParaRPr lang="en-US" altLang="zh-CN"/>
          </a:p>
          <a:p>
            <a:endParaRPr lang="en-US" altLang="zh-CN"/>
          </a:p>
          <a:p>
            <a:endParaRPr lang="zh-CN" altLang="en-US"/>
          </a:p>
          <a:p>
            <a:endParaRPr lang="zh-CN" altLang="en-US"/>
          </a:p>
        </p:txBody>
      </p:sp>
      <p:pic>
        <p:nvPicPr>
          <p:cNvPr id="4" name="图片 3"/>
          <p:cNvPicPr>
            <a:picLocks noChangeAspect="1"/>
          </p:cNvPicPr>
          <p:nvPr/>
        </p:nvPicPr>
        <p:blipFill>
          <a:blip r:embed="rId1"/>
          <a:stretch>
            <a:fillRect/>
          </a:stretch>
        </p:blipFill>
        <p:spPr>
          <a:xfrm>
            <a:off x="2221230" y="1691005"/>
            <a:ext cx="4102100" cy="685800"/>
          </a:xfrm>
          <a:prstGeom prst="rect">
            <a:avLst/>
          </a:prstGeom>
        </p:spPr>
      </p:pic>
      <p:pic>
        <p:nvPicPr>
          <p:cNvPr id="5" name="图片 4"/>
          <p:cNvPicPr>
            <a:picLocks noChangeAspect="1"/>
          </p:cNvPicPr>
          <p:nvPr/>
        </p:nvPicPr>
        <p:blipFill>
          <a:blip r:embed="rId2"/>
          <a:stretch>
            <a:fillRect/>
          </a:stretch>
        </p:blipFill>
        <p:spPr>
          <a:xfrm>
            <a:off x="994410" y="2608580"/>
            <a:ext cx="9449435" cy="102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3294380" y="1849120"/>
            <a:ext cx="480314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这 m个样本在特征空间是线性可分的，因此我们可以找到两个将正负两类样本分离到距离尽可能大的超平面，它们分别是：</a:t>
            </a:r>
            <a:endParaRPr lang="zh-CN" altLang="en-US"/>
          </a:p>
          <a:p>
            <a:endParaRPr lang="zh-CN" altLang="en-US"/>
          </a:p>
          <a:p>
            <a:endParaRPr lang="zh-CN" altLang="en-US"/>
          </a:p>
          <a:p>
            <a:endParaRPr lang="zh-CN" altLang="en-US"/>
          </a:p>
          <a:p>
            <a:endParaRPr lang="zh-CN" altLang="en-US"/>
          </a:p>
          <a:p>
            <a:r>
              <a:rPr lang="zh-CN" altLang="en-US"/>
              <a:t>通过几何不难得到这两个超平面之间的距离是</a:t>
            </a:r>
            <a:endParaRPr lang="zh-CN" altLang="en-US"/>
          </a:p>
          <a:p>
            <a:endParaRPr lang="zh-CN" altLang="en-US"/>
          </a:p>
        </p:txBody>
      </p:sp>
      <p:pic>
        <p:nvPicPr>
          <p:cNvPr id="4" name="图片 3"/>
          <p:cNvPicPr>
            <a:picLocks noChangeAspect="1"/>
          </p:cNvPicPr>
          <p:nvPr/>
        </p:nvPicPr>
        <p:blipFill>
          <a:blip r:embed="rId1"/>
          <a:stretch>
            <a:fillRect/>
          </a:stretch>
        </p:blipFill>
        <p:spPr>
          <a:xfrm>
            <a:off x="4806950" y="3175000"/>
            <a:ext cx="2578100" cy="508000"/>
          </a:xfrm>
          <a:prstGeom prst="rect">
            <a:avLst/>
          </a:prstGeom>
        </p:spPr>
      </p:pic>
      <p:pic>
        <p:nvPicPr>
          <p:cNvPr id="5" name="图片 4"/>
          <p:cNvPicPr>
            <a:picLocks noChangeAspect="1"/>
          </p:cNvPicPr>
          <p:nvPr/>
        </p:nvPicPr>
        <p:blipFill>
          <a:blip r:embed="rId2"/>
          <a:stretch>
            <a:fillRect/>
          </a:stretch>
        </p:blipFill>
        <p:spPr>
          <a:xfrm>
            <a:off x="4616450" y="4001770"/>
            <a:ext cx="2959100" cy="571500"/>
          </a:xfrm>
          <a:prstGeom prst="rect">
            <a:avLst/>
          </a:prstGeom>
        </p:spPr>
      </p:pic>
      <p:pic>
        <p:nvPicPr>
          <p:cNvPr id="6" name="图片 5"/>
          <p:cNvPicPr>
            <a:picLocks noChangeAspect="1"/>
          </p:cNvPicPr>
          <p:nvPr/>
        </p:nvPicPr>
        <p:blipFill>
          <a:blip r:embed="rId3"/>
          <a:stretch>
            <a:fillRect/>
          </a:stretch>
        </p:blipFill>
        <p:spPr>
          <a:xfrm>
            <a:off x="8331835" y="4573270"/>
            <a:ext cx="585470" cy="7124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点到超平面的距离</a:t>
            </a:r>
            <a:endParaRPr lang="zh-CN" altLang="en-US"/>
          </a:p>
        </p:txBody>
      </p:sp>
      <p:pic>
        <p:nvPicPr>
          <p:cNvPr id="4" name="内容占位符 3"/>
          <p:cNvPicPr>
            <a:picLocks noChangeAspect="1"/>
          </p:cNvPicPr>
          <p:nvPr>
            <p:ph idx="1"/>
          </p:nvPr>
        </p:nvPicPr>
        <p:blipFill>
          <a:blip r:embed="rId1"/>
          <a:stretch>
            <a:fillRect/>
          </a:stretch>
        </p:blipFill>
        <p:spPr>
          <a:xfrm>
            <a:off x="2130425" y="1838960"/>
            <a:ext cx="7320280" cy="4351655"/>
          </a:xfrm>
          <a:prstGeom prst="rect">
            <a:avLst/>
          </a:prstGeom>
        </p:spPr>
      </p:pic>
      <p:pic>
        <p:nvPicPr>
          <p:cNvPr id="5" name="图片 4"/>
          <p:cNvPicPr>
            <a:picLocks noChangeAspect="1"/>
          </p:cNvPicPr>
          <p:nvPr/>
        </p:nvPicPr>
        <p:blipFill>
          <a:blip r:embed="rId2"/>
          <a:stretch>
            <a:fillRect/>
          </a:stretch>
        </p:blipFill>
        <p:spPr>
          <a:xfrm>
            <a:off x="6960235" y="365125"/>
            <a:ext cx="4241800" cy="406400"/>
          </a:xfrm>
          <a:prstGeom prst="rect">
            <a:avLst/>
          </a:prstGeom>
        </p:spPr>
      </p:pic>
      <p:pic>
        <p:nvPicPr>
          <p:cNvPr id="6" name="图片 5"/>
          <p:cNvPicPr>
            <a:picLocks noChangeAspect="1"/>
          </p:cNvPicPr>
          <p:nvPr/>
        </p:nvPicPr>
        <p:blipFill>
          <a:blip r:embed="rId3"/>
          <a:stretch>
            <a:fillRect/>
          </a:stretch>
        </p:blipFill>
        <p:spPr>
          <a:xfrm>
            <a:off x="6972935" y="827405"/>
            <a:ext cx="4229100" cy="863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学习目标</a:t>
            </a:r>
            <a:endParaRPr lang="zh-CN" altLang="en-US"/>
          </a:p>
        </p:txBody>
      </p:sp>
      <p:sp>
        <p:nvSpPr>
          <p:cNvPr id="3" name="内容占位符 2"/>
          <p:cNvSpPr>
            <a:spLocks noGrp="1"/>
          </p:cNvSpPr>
          <p:nvPr>
            <p:ph idx="1"/>
          </p:nvPr>
        </p:nvSpPr>
        <p:spPr/>
        <p:txBody>
          <a:bodyPr/>
          <a:p>
            <a:r>
              <a:rPr lang="zh-CN" altLang="en-US"/>
              <a:t>依据定义，我们知道样本数据需满足下列两个条件之一：</a:t>
            </a:r>
            <a:endParaRPr lang="zh-CN" altLang="en-US"/>
          </a:p>
          <a:p>
            <a:endParaRPr lang="zh-CN" altLang="en-US"/>
          </a:p>
          <a:p>
            <a:endParaRPr lang="zh-CN" altLang="en-US"/>
          </a:p>
          <a:p>
            <a:endParaRPr lang="zh-CN" altLang="en-US"/>
          </a:p>
          <a:p>
            <a:endParaRPr lang="zh-CN" altLang="en-US"/>
          </a:p>
          <a:p>
            <a:r>
              <a:rPr lang="zh-CN" altLang="en-US"/>
              <a:t>将上面两个式子合并一下</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4356100" y="2705100"/>
            <a:ext cx="3149600" cy="1282700"/>
          </a:xfrm>
          <a:prstGeom prst="rect">
            <a:avLst/>
          </a:prstGeom>
        </p:spPr>
      </p:pic>
      <p:pic>
        <p:nvPicPr>
          <p:cNvPr id="5" name="图片 4"/>
          <p:cNvPicPr>
            <a:picLocks noChangeAspect="1"/>
          </p:cNvPicPr>
          <p:nvPr/>
        </p:nvPicPr>
        <p:blipFill>
          <a:blip r:embed="rId2"/>
          <a:stretch>
            <a:fillRect/>
          </a:stretch>
        </p:blipFill>
        <p:spPr>
          <a:xfrm>
            <a:off x="4815840" y="5159375"/>
            <a:ext cx="2019300" cy="444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学习目标</a:t>
            </a:r>
            <a:endParaRPr lang="zh-CN" altLang="en-US"/>
          </a:p>
        </p:txBody>
      </p:sp>
      <p:sp>
        <p:nvSpPr>
          <p:cNvPr id="3" name="内容占位符 2"/>
          <p:cNvSpPr>
            <a:spLocks noGrp="1"/>
          </p:cNvSpPr>
          <p:nvPr>
            <p:ph idx="1"/>
          </p:nvPr>
        </p:nvSpPr>
        <p:spPr/>
        <p:txBody>
          <a:bodyPr/>
          <a:p>
            <a:r>
              <a:rPr lang="zh-CN" altLang="en-US"/>
              <a:t>因此，求最大分割超平面问题其实是一个</a:t>
            </a:r>
            <a:r>
              <a:rPr lang="zh-CN" altLang="en-US">
                <a:solidFill>
                  <a:srgbClr val="C00000"/>
                </a:solidFill>
              </a:rPr>
              <a:t>约束条件下</a:t>
            </a:r>
            <a:r>
              <a:rPr lang="zh-CN" altLang="en-US"/>
              <a:t>的最优化问题，我们要的是：</a:t>
            </a:r>
            <a:endParaRPr lang="zh-CN" altLang="en-US"/>
          </a:p>
          <a:p>
            <a:endParaRPr lang="zh-CN" altLang="en-US"/>
          </a:p>
          <a:p>
            <a:endParaRPr lang="zh-CN" altLang="en-US"/>
          </a:p>
          <a:p>
            <a:endParaRPr lang="zh-CN" altLang="en-US"/>
          </a:p>
          <a:p>
            <a:r>
              <a:rPr lang="zh-CN" altLang="en-US"/>
              <a:t>为了便于计算</a:t>
            </a:r>
            <a:endParaRPr lang="zh-CN" altLang="en-US"/>
          </a:p>
          <a:p>
            <a:endParaRPr lang="zh-CN" altLang="en-US"/>
          </a:p>
        </p:txBody>
      </p:sp>
      <p:pic>
        <p:nvPicPr>
          <p:cNvPr id="4" name="图片 3"/>
          <p:cNvPicPr>
            <a:picLocks noChangeAspect="1"/>
          </p:cNvPicPr>
          <p:nvPr/>
        </p:nvPicPr>
        <p:blipFill>
          <a:blip r:embed="rId1"/>
          <a:stretch>
            <a:fillRect/>
          </a:stretch>
        </p:blipFill>
        <p:spPr>
          <a:xfrm>
            <a:off x="3409950" y="2794000"/>
            <a:ext cx="5372100" cy="1270000"/>
          </a:xfrm>
          <a:prstGeom prst="rect">
            <a:avLst/>
          </a:prstGeom>
        </p:spPr>
      </p:pic>
      <p:pic>
        <p:nvPicPr>
          <p:cNvPr id="5" name="图片 4"/>
          <p:cNvPicPr>
            <a:picLocks noChangeAspect="1"/>
          </p:cNvPicPr>
          <p:nvPr/>
        </p:nvPicPr>
        <p:blipFill>
          <a:blip r:embed="rId2"/>
          <a:stretch>
            <a:fillRect/>
          </a:stretch>
        </p:blipFill>
        <p:spPr>
          <a:xfrm>
            <a:off x="3581400" y="4992370"/>
            <a:ext cx="5029200" cy="1320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学习目标</a:t>
            </a:r>
            <a:endParaRPr lang="zh-CN" altLang="en-US"/>
          </a:p>
        </p:txBody>
      </p:sp>
      <p:sp>
        <p:nvSpPr>
          <p:cNvPr id="3" name="内容占位符 2"/>
          <p:cNvSpPr>
            <a:spLocks noGrp="1"/>
          </p:cNvSpPr>
          <p:nvPr>
            <p:ph idx="1"/>
          </p:nvPr>
        </p:nvSpPr>
        <p:spPr/>
        <p:txBody>
          <a:bodyPr/>
          <a:p>
            <a:endParaRPr lang="zh-CN" altLang="en-US"/>
          </a:p>
          <a:p>
            <a:endParaRPr lang="zh-CN" altLang="en-US"/>
          </a:p>
          <a:p>
            <a:r>
              <a:rPr lang="zh-CN" altLang="en-US"/>
              <a:t>此处我们遇到的，是一个</a:t>
            </a:r>
            <a:r>
              <a:rPr lang="zh-CN" altLang="en-US">
                <a:solidFill>
                  <a:srgbClr val="C00000"/>
                </a:solidFill>
              </a:rPr>
              <a:t>有约束条件</a:t>
            </a:r>
            <a:r>
              <a:rPr lang="zh-CN" altLang="en-US"/>
              <a:t>的最优化问题。</a:t>
            </a:r>
            <a:endParaRPr lang="zh-CN" altLang="en-US"/>
          </a:p>
          <a:p>
            <a:endParaRPr lang="zh-CN" altLang="en-US"/>
          </a:p>
          <a:p>
            <a:r>
              <a:rPr lang="zh-CN" altLang="en-US"/>
              <a:t>那么该如何求解呢？在此我们要学习一个新的算法：</a:t>
            </a:r>
            <a:r>
              <a:rPr lang="zh-CN" altLang="en-US">
                <a:solidFill>
                  <a:srgbClr val="C00000"/>
                </a:solidFill>
              </a:rPr>
              <a:t>拉个朗日乘子法</a:t>
            </a:r>
            <a:r>
              <a:rPr lang="zh-CN" altLang="en-US"/>
              <a:t>。</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统计学习方法</a:t>
            </a:r>
            <a:r>
              <a:rPr lang="en-US" altLang="zh-CN"/>
              <a:t>-</a:t>
            </a:r>
            <a:r>
              <a:rPr lang="zh-CN" altLang="en-US"/>
              <a:t>学习目标的构造</a:t>
            </a:r>
            <a:endParaRPr lang="zh-CN" altLang="en-US"/>
          </a:p>
        </p:txBody>
      </p:sp>
      <p:sp>
        <p:nvSpPr>
          <p:cNvPr id="3" name="内容占位符 2"/>
          <p:cNvSpPr>
            <a:spLocks noGrp="1"/>
          </p:cNvSpPr>
          <p:nvPr>
            <p:ph idx="1"/>
          </p:nvPr>
        </p:nvSpPr>
        <p:spPr/>
        <p:txBody>
          <a:bodyPr/>
          <a:p>
            <a:r>
              <a:rPr lang="zh-CN" altLang="en-US"/>
              <a:t>函数间隔</a:t>
            </a:r>
            <a:endParaRPr lang="zh-CN" altLang="en-US"/>
          </a:p>
          <a:p>
            <a:endParaRPr lang="zh-CN" altLang="en-US"/>
          </a:p>
          <a:p>
            <a:endParaRPr lang="zh-CN" altLang="en-US"/>
          </a:p>
          <a:p>
            <a:endParaRPr lang="zh-CN" altLang="en-US"/>
          </a:p>
          <a:p>
            <a:r>
              <a:rPr lang="zh-CN" altLang="en-US"/>
              <a:t>几何间隔</a:t>
            </a: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3835400" y="5502910"/>
            <a:ext cx="4521200" cy="469900"/>
          </a:xfrm>
          <a:prstGeom prst="rect">
            <a:avLst/>
          </a:prstGeom>
        </p:spPr>
      </p:pic>
      <p:pic>
        <p:nvPicPr>
          <p:cNvPr id="5" name="图片 4"/>
          <p:cNvPicPr>
            <a:picLocks noChangeAspect="1"/>
          </p:cNvPicPr>
          <p:nvPr/>
        </p:nvPicPr>
        <p:blipFill>
          <a:blip r:embed="rId2"/>
          <a:stretch>
            <a:fillRect/>
          </a:stretch>
        </p:blipFill>
        <p:spPr>
          <a:xfrm>
            <a:off x="2992120" y="2379345"/>
            <a:ext cx="6604635" cy="1117600"/>
          </a:xfrm>
          <a:prstGeom prst="rect">
            <a:avLst/>
          </a:prstGeom>
        </p:spPr>
      </p:pic>
      <p:pic>
        <p:nvPicPr>
          <p:cNvPr id="6" name="图片 5"/>
          <p:cNvPicPr>
            <a:picLocks noChangeAspect="1"/>
          </p:cNvPicPr>
          <p:nvPr/>
        </p:nvPicPr>
        <p:blipFill>
          <a:blip r:embed="rId3"/>
          <a:stretch>
            <a:fillRect/>
          </a:stretch>
        </p:blipFill>
        <p:spPr>
          <a:xfrm>
            <a:off x="4303395" y="4406900"/>
            <a:ext cx="2895600" cy="7239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函数间隔</a:t>
            </a:r>
            <a:endParaRPr lang="zh-CN" altLang="en-US"/>
          </a:p>
        </p:txBody>
      </p:sp>
      <p:pic>
        <p:nvPicPr>
          <p:cNvPr id="4" name="内容占位符 3"/>
          <p:cNvPicPr>
            <a:picLocks noChangeAspect="1"/>
          </p:cNvPicPr>
          <p:nvPr>
            <p:ph idx="1"/>
          </p:nvPr>
        </p:nvPicPr>
        <p:blipFill>
          <a:blip r:embed="rId1"/>
          <a:stretch>
            <a:fillRect/>
          </a:stretch>
        </p:blipFill>
        <p:spPr>
          <a:xfrm>
            <a:off x="838200" y="2097405"/>
            <a:ext cx="10515600" cy="38074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原理</a:t>
            </a:r>
            <a:endParaRPr lang="zh-CN" altLang="en-US"/>
          </a:p>
          <a:p>
            <a:r>
              <a:rPr lang="zh-CN" altLang="en-US"/>
              <a:t>http://xtf615.com/2017/03/28/SVM支持向量机（应用）</a:t>
            </a:r>
            <a:endParaRPr lang="zh-CN" altLang="en-US"/>
          </a:p>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几何间隔</a:t>
            </a:r>
            <a:endParaRPr lang="zh-CN" altLang="en-US"/>
          </a:p>
        </p:txBody>
      </p:sp>
      <p:sp>
        <p:nvSpPr>
          <p:cNvPr id="3" name="内容占位符 2"/>
          <p:cNvSpPr>
            <a:spLocks noGrp="1"/>
          </p:cNvSpPr>
          <p:nvPr>
            <p:ph idx="1"/>
          </p:nvPr>
        </p:nvSpPr>
        <p:spPr/>
        <p:txBody>
          <a:bodyPr/>
          <a:p>
            <a:r>
              <a:rPr lang="zh-CN" altLang="en-US"/>
              <a:t>实际上，几何间隔就是点到超平面的距离。</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838200" y="2814955"/>
            <a:ext cx="11163935" cy="2819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使用对偶算法求解线性可分</a:t>
            </a:r>
            <a:r>
              <a:rPr lang="en-US" altLang="zh-CN"/>
              <a:t>SVM</a:t>
            </a:r>
            <a:endParaRPr lang="en-US" altLang="zh-CN"/>
          </a:p>
        </p:txBody>
      </p:sp>
      <p:sp>
        <p:nvSpPr>
          <p:cNvPr id="3" name="内容占位符 2"/>
          <p:cNvSpPr>
            <a:spLocks noGrp="1"/>
          </p:cNvSpPr>
          <p:nvPr>
            <p:ph idx="1"/>
          </p:nvPr>
        </p:nvSpPr>
        <p:spPr/>
        <p:txBody>
          <a:bodyPr/>
          <a:p>
            <a:r>
              <a:rPr lang="en-US" altLang="zh-CN"/>
              <a:t>0. </a:t>
            </a:r>
            <a:r>
              <a:rPr lang="zh-CN" altLang="en-US"/>
              <a:t>构造主问题</a:t>
            </a:r>
            <a:r>
              <a:rPr lang="en-US" altLang="zh-CN"/>
              <a:t>(Vapnik-</a:t>
            </a:r>
            <a:r>
              <a:rPr lang="zh-CN" altLang="en-US"/>
              <a:t>统计学习方法</a:t>
            </a:r>
            <a:r>
              <a:rPr lang="en-US" altLang="zh-CN"/>
              <a:t>)</a:t>
            </a:r>
            <a:endParaRPr lang="en-US" altLang="zh-CN"/>
          </a:p>
          <a:p>
            <a:r>
              <a:rPr lang="en-US" altLang="zh-CN"/>
              <a:t>1. </a:t>
            </a:r>
            <a:r>
              <a:rPr lang="zh-CN" altLang="en-US"/>
              <a:t>对主问题构造拉格朗日函数</a:t>
            </a:r>
            <a:r>
              <a:rPr lang="en-US" altLang="zh-CN"/>
              <a:t>(KKT)</a:t>
            </a:r>
            <a:endParaRPr lang="zh-CN" altLang="en-US"/>
          </a:p>
          <a:p>
            <a:r>
              <a:rPr lang="en-US" altLang="zh-CN"/>
              <a:t>2. </a:t>
            </a:r>
            <a:r>
              <a:rPr lang="zh-CN" altLang="en-US"/>
              <a:t>求拉格朗日对</a:t>
            </a:r>
            <a:r>
              <a:rPr lang="en-US" altLang="zh-CN"/>
              <a:t>(w,b)</a:t>
            </a:r>
            <a:r>
              <a:rPr lang="zh-CN" altLang="en-US"/>
              <a:t>的极小</a:t>
            </a:r>
            <a:endParaRPr lang="zh-CN" altLang="en-US"/>
          </a:p>
          <a:p>
            <a:r>
              <a:rPr lang="en-US" altLang="zh-CN"/>
              <a:t>3. </a:t>
            </a:r>
            <a:r>
              <a:rPr lang="zh-CN" altLang="en-US"/>
              <a:t>求</a:t>
            </a:r>
            <a:r>
              <a:rPr lang="en-US" altLang="zh-CN"/>
              <a:t>minL(w,b,α)</a:t>
            </a:r>
            <a:r>
              <a:rPr lang="zh-CN" altLang="en-US"/>
              <a:t>对</a:t>
            </a:r>
            <a:r>
              <a:rPr lang="en-US" altLang="zh-CN"/>
              <a:t>α</a:t>
            </a:r>
            <a:r>
              <a:rPr lang="zh-CN" altLang="en-US"/>
              <a:t>的极大</a:t>
            </a:r>
            <a:r>
              <a:rPr lang="en-US" altLang="zh-CN"/>
              <a:t>(</a:t>
            </a:r>
            <a:r>
              <a:rPr lang="zh-CN" altLang="en-US"/>
              <a:t>强对偶问题</a:t>
            </a:r>
            <a:r>
              <a:rPr lang="en-US" altLang="zh-CN"/>
              <a:t>)</a:t>
            </a:r>
            <a:endParaRPr lang="zh-CN" altLang="en-US"/>
          </a:p>
          <a:p>
            <a:r>
              <a:rPr lang="en-US" altLang="zh-CN"/>
              <a:t>4. </a:t>
            </a:r>
            <a:r>
              <a:rPr lang="zh-CN" altLang="en-US"/>
              <a:t>由对偶问题求解</a:t>
            </a:r>
            <a:r>
              <a:rPr lang="en-US" altLang="zh-CN"/>
              <a:t>α*</a:t>
            </a:r>
            <a:endParaRPr lang="en-US" altLang="zh-CN"/>
          </a:p>
          <a:p>
            <a:r>
              <a:rPr lang="en-US" altLang="zh-CN"/>
              <a:t>5. </a:t>
            </a:r>
            <a:r>
              <a:rPr lang="zh-CN" altLang="en-US"/>
              <a:t>由</a:t>
            </a:r>
            <a:r>
              <a:rPr lang="en-US" altLang="zh-CN"/>
              <a:t>α*</a:t>
            </a:r>
            <a:r>
              <a:rPr lang="zh-CN" altLang="en-US"/>
              <a:t>求</a:t>
            </a:r>
            <a:r>
              <a:rPr lang="en-US" altLang="zh-CN"/>
              <a:t>w</a:t>
            </a:r>
            <a:endParaRPr lang="en-US" altLang="zh-CN"/>
          </a:p>
          <a:p>
            <a:r>
              <a:rPr lang="en-US" altLang="zh-CN"/>
              <a:t>6. </a:t>
            </a:r>
            <a:r>
              <a:rPr lang="zh-CN" altLang="en-US"/>
              <a:t>由</a:t>
            </a:r>
            <a:r>
              <a:rPr lang="en-US" altLang="zh-CN"/>
              <a:t>w</a:t>
            </a:r>
            <a:r>
              <a:rPr lang="zh-CN" altLang="en-US"/>
              <a:t>求</a:t>
            </a:r>
            <a:r>
              <a:rPr lang="en-US" altLang="zh-CN"/>
              <a:t>b</a:t>
            </a:r>
            <a:endParaRPr lang="en-US" altLang="zh-CN"/>
          </a:p>
          <a:p>
            <a:r>
              <a:rPr lang="en-US" altLang="zh-CN"/>
              <a:t>7. </a:t>
            </a:r>
            <a:r>
              <a:rPr lang="zh-CN" altLang="en-US"/>
              <a:t>求最终结果</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对主问题构造拉格朗日函数</a:t>
            </a:r>
            <a:endParaRPr lang="zh-CN" altLang="en-US"/>
          </a:p>
        </p:txBody>
      </p:sp>
      <p:pic>
        <p:nvPicPr>
          <p:cNvPr id="4" name="内容占位符 3"/>
          <p:cNvPicPr>
            <a:picLocks noChangeAspect="1"/>
          </p:cNvPicPr>
          <p:nvPr>
            <p:ph idx="1"/>
          </p:nvPr>
        </p:nvPicPr>
        <p:blipFill>
          <a:blip r:embed="rId1"/>
          <a:stretch>
            <a:fillRect/>
          </a:stretch>
        </p:blipFill>
        <p:spPr>
          <a:xfrm>
            <a:off x="2232025" y="2592070"/>
            <a:ext cx="7162800" cy="1193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求拉格朗日对</a:t>
            </a:r>
            <a:r>
              <a:rPr lang="en-US" altLang="zh-CN"/>
              <a:t>w</a:t>
            </a:r>
            <a:r>
              <a:rPr lang="zh-CN" altLang="en-US"/>
              <a:t>，</a:t>
            </a:r>
            <a:r>
              <a:rPr lang="en-US" altLang="zh-CN"/>
              <a:t>b</a:t>
            </a:r>
            <a:r>
              <a:rPr lang="zh-CN" altLang="en-US"/>
              <a:t>的极小</a:t>
            </a:r>
            <a:endParaRPr lang="zh-CN" altLang="en-US"/>
          </a:p>
        </p:txBody>
      </p:sp>
      <p:sp>
        <p:nvSpPr>
          <p:cNvPr id="3" name="内容占位符 2"/>
          <p:cNvSpPr>
            <a:spLocks noGrp="1"/>
          </p:cNvSpPr>
          <p:nvPr>
            <p:ph idx="1"/>
          </p:nvPr>
        </p:nvSpPr>
        <p:spPr/>
        <p:txBody>
          <a:bodyPr/>
          <a:p>
            <a:r>
              <a:rPr lang="zh-CN" altLang="en-US"/>
              <a:t>我们先将拉格朗日函数对 </a:t>
            </a:r>
            <a:r>
              <a:rPr lang="en-US" altLang="zh-CN"/>
              <a:t>w</a:t>
            </a:r>
            <a:r>
              <a:rPr lang="zh-CN" altLang="en-US"/>
              <a:t>和 </a:t>
            </a:r>
            <a:r>
              <a:rPr lang="en-US" altLang="zh-CN"/>
              <a:t>b</a:t>
            </a:r>
            <a:r>
              <a:rPr lang="zh-CN" altLang="en-US"/>
              <a:t>求偏导，然后分别令两个偏导结果为0，之后得出了下列数值关系：</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4912995" y="3020060"/>
            <a:ext cx="2586990" cy="13696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带入拉格朗日</a:t>
            </a:r>
            <a:endParaRPr lang="zh-CN" altLang="en-US"/>
          </a:p>
        </p:txBody>
      </p:sp>
      <p:sp>
        <p:nvSpPr>
          <p:cNvPr id="3" name="内容占位符 2"/>
          <p:cNvSpPr>
            <a:spLocks noGrp="1"/>
          </p:cNvSpPr>
          <p:nvPr>
            <p:ph idx="1"/>
          </p:nvPr>
        </p:nvSpPr>
        <p:spPr/>
        <p:txBody>
          <a:bodyPr/>
          <a:p>
            <a:r>
              <a:rPr lang="zh-CN" altLang="en-US"/>
              <a:t>将这两个等式带入拉格朗日函数，得：</a:t>
            </a:r>
            <a:endParaRPr lang="zh-CN" altLang="en-US"/>
          </a:p>
          <a:p>
            <a:endParaRPr lang="zh-CN" altLang="en-US"/>
          </a:p>
          <a:p>
            <a:endParaRPr lang="zh-CN" altLang="en-US"/>
          </a:p>
          <a:p>
            <a:endParaRPr lang="zh-CN" altLang="en-US"/>
          </a:p>
          <a:p>
            <a:endParaRPr lang="zh-CN" altLang="en-US"/>
          </a:p>
          <a:p>
            <a:r>
              <a:rPr lang="zh-CN" altLang="en-US"/>
              <a:t>也就是</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1466215" y="2819400"/>
            <a:ext cx="9258935" cy="1219200"/>
          </a:xfrm>
          <a:prstGeom prst="rect">
            <a:avLst/>
          </a:prstGeom>
        </p:spPr>
      </p:pic>
      <p:pic>
        <p:nvPicPr>
          <p:cNvPr id="6" name="图片 5"/>
          <p:cNvPicPr>
            <a:picLocks noChangeAspect="1"/>
          </p:cNvPicPr>
          <p:nvPr/>
        </p:nvPicPr>
        <p:blipFill>
          <a:blip r:embed="rId2"/>
          <a:stretch>
            <a:fillRect/>
          </a:stretch>
        </p:blipFill>
        <p:spPr>
          <a:xfrm>
            <a:off x="2547620" y="5118100"/>
            <a:ext cx="6553835" cy="762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对偶问题</a:t>
            </a:r>
            <a:r>
              <a:rPr lang="en-US" altLang="zh-CN"/>
              <a:t>-</a:t>
            </a:r>
            <a:r>
              <a:rPr lang="zh-CN" altLang="en-US"/>
              <a:t>求              对</a:t>
            </a:r>
            <a:r>
              <a:rPr lang="en-US" altLang="zh-CN"/>
              <a:t>α</a:t>
            </a:r>
            <a:r>
              <a:rPr lang="zh-CN" altLang="en-US"/>
              <a:t>的极大</a:t>
            </a:r>
            <a:endParaRPr lang="zh-CN" altLang="en-US"/>
          </a:p>
        </p:txBody>
      </p:sp>
      <p:sp>
        <p:nvSpPr>
          <p:cNvPr id="3" name="内容占位符 2"/>
          <p:cNvSpPr>
            <a:spLocks noGrp="1"/>
          </p:cNvSpPr>
          <p:nvPr>
            <p:ph idx="1"/>
          </p:nvPr>
        </p:nvSpPr>
        <p:spPr/>
        <p:txBody>
          <a:bodyPr/>
          <a:p>
            <a:r>
              <a:rPr lang="zh-CN" altLang="en-US"/>
              <a:t>也就是对偶问题</a:t>
            </a:r>
            <a:endParaRPr lang="zh-CN" altLang="en-US"/>
          </a:p>
          <a:p>
            <a:endParaRPr lang="zh-CN" altLang="en-US"/>
          </a:p>
          <a:p>
            <a:endParaRPr lang="zh-CN" altLang="en-US"/>
          </a:p>
          <a:p>
            <a:endParaRPr lang="zh-CN" altLang="en-US"/>
          </a:p>
          <a:p>
            <a:endParaRPr lang="zh-CN" altLang="en-US"/>
          </a:p>
          <a:p>
            <a:r>
              <a:rPr lang="zh-CN" altLang="en-US"/>
              <a:t>又因为</a:t>
            </a:r>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4098290" y="755015"/>
            <a:ext cx="1854200" cy="546100"/>
          </a:xfrm>
          <a:prstGeom prst="rect">
            <a:avLst/>
          </a:prstGeom>
        </p:spPr>
      </p:pic>
      <p:pic>
        <p:nvPicPr>
          <p:cNvPr id="6" name="图片 5"/>
          <p:cNvPicPr>
            <a:picLocks noChangeAspect="1"/>
          </p:cNvPicPr>
          <p:nvPr/>
        </p:nvPicPr>
        <p:blipFill>
          <a:blip r:embed="rId2"/>
          <a:stretch>
            <a:fillRect/>
          </a:stretch>
        </p:blipFill>
        <p:spPr>
          <a:xfrm>
            <a:off x="4269740" y="2677160"/>
            <a:ext cx="2946400" cy="1778000"/>
          </a:xfrm>
          <a:prstGeom prst="rect">
            <a:avLst/>
          </a:prstGeom>
        </p:spPr>
      </p:pic>
      <p:pic>
        <p:nvPicPr>
          <p:cNvPr id="7" name="图片 6"/>
          <p:cNvPicPr>
            <a:picLocks noChangeAspect="1"/>
          </p:cNvPicPr>
          <p:nvPr/>
        </p:nvPicPr>
        <p:blipFill>
          <a:blip r:embed="rId3"/>
          <a:stretch>
            <a:fillRect/>
          </a:stretch>
        </p:blipFill>
        <p:spPr>
          <a:xfrm>
            <a:off x="2176780" y="5027930"/>
            <a:ext cx="8001635" cy="990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en-US" altLang="zh-CN"/>
          </a:p>
        </p:txBody>
      </p:sp>
      <p:pic>
        <p:nvPicPr>
          <p:cNvPr id="4" name="内容占位符 3"/>
          <p:cNvPicPr>
            <a:picLocks noChangeAspect="1"/>
          </p:cNvPicPr>
          <p:nvPr>
            <p:ph idx="1"/>
          </p:nvPr>
        </p:nvPicPr>
        <p:blipFill>
          <a:blip r:embed="rId1"/>
          <a:stretch>
            <a:fillRect/>
          </a:stretch>
        </p:blipFill>
        <p:spPr>
          <a:xfrm>
            <a:off x="2975610" y="2442210"/>
            <a:ext cx="5181600" cy="1752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838450" y="1908810"/>
            <a:ext cx="6350000" cy="571500"/>
          </a:xfrm>
          <a:prstGeom prst="rect">
            <a:avLst/>
          </a:prstGeom>
        </p:spPr>
      </p:pic>
      <p:pic>
        <p:nvPicPr>
          <p:cNvPr id="5" name="图片 4"/>
          <p:cNvPicPr>
            <a:picLocks noChangeAspect="1"/>
          </p:cNvPicPr>
          <p:nvPr/>
        </p:nvPicPr>
        <p:blipFill>
          <a:blip r:embed="rId2"/>
          <a:stretch>
            <a:fillRect/>
          </a:stretch>
        </p:blipFill>
        <p:spPr>
          <a:xfrm>
            <a:off x="993140" y="2698115"/>
            <a:ext cx="9500235" cy="2921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求</a:t>
            </a:r>
            <a:r>
              <a:rPr lang="en-US" altLang="zh-CN"/>
              <a:t>w</a:t>
            </a:r>
            <a:r>
              <a:rPr lang="zh-CN" altLang="en-US"/>
              <a:t>和</a:t>
            </a:r>
            <a:r>
              <a:rPr lang="en-US" altLang="zh-CN"/>
              <a:t>b</a:t>
            </a:r>
            <a:endParaRPr lang="en-US" altLang="zh-CN"/>
          </a:p>
        </p:txBody>
      </p:sp>
      <p:sp>
        <p:nvSpPr>
          <p:cNvPr id="3" name="内容占位符 2"/>
          <p:cNvSpPr>
            <a:spLocks noGrp="1"/>
          </p:cNvSpPr>
          <p:nvPr>
            <p:ph idx="1"/>
          </p:nvPr>
        </p:nvSpPr>
        <p:spPr/>
        <p:txBody>
          <a:bodyPr/>
          <a:p>
            <a:endParaRPr lang="zh-CN" altLang="en-US"/>
          </a:p>
          <a:p>
            <a:endParaRPr lang="zh-CN" altLang="en-US"/>
          </a:p>
          <a:p>
            <a:endParaRPr lang="zh-CN" altLang="en-US"/>
          </a:p>
          <a:p>
            <a:endParaRPr lang="zh-CN" altLang="en-US"/>
          </a:p>
          <a:p>
            <a:endParaRPr lang="zh-CN" altLang="en-US"/>
          </a:p>
          <a:p>
            <a:r>
              <a:rPr lang="zh-CN" altLang="en-US"/>
              <a:t>随便找一个支持向量</a:t>
            </a:r>
            <a:r>
              <a:rPr lang="en-US" altLang="zh-CN"/>
              <a:t>(Xs</a:t>
            </a:r>
            <a:r>
              <a:rPr lang="zh-CN" altLang="en-US"/>
              <a:t>，</a:t>
            </a:r>
            <a:r>
              <a:rPr lang="en-US" altLang="zh-CN"/>
              <a:t>Ys</a:t>
            </a:r>
            <a:r>
              <a:rPr lang="en-US" altLang="zh-CN"/>
              <a:t>)</a:t>
            </a:r>
            <a:endParaRPr lang="zh-CN" altLang="en-US"/>
          </a:p>
          <a:p>
            <a:r>
              <a:rPr lang="zh-CN" altLang="en-US"/>
              <a:t>带入到 </a:t>
            </a:r>
            <a:endParaRPr lang="zh-CN" altLang="en-US"/>
          </a:p>
          <a:p>
            <a:endParaRPr lang="zh-CN" altLang="en-US"/>
          </a:p>
        </p:txBody>
      </p:sp>
      <p:pic>
        <p:nvPicPr>
          <p:cNvPr id="4" name="图片 3"/>
          <p:cNvPicPr>
            <a:picLocks noChangeAspect="1"/>
          </p:cNvPicPr>
          <p:nvPr/>
        </p:nvPicPr>
        <p:blipFill>
          <a:blip r:embed="rId1"/>
          <a:stretch>
            <a:fillRect/>
          </a:stretch>
        </p:blipFill>
        <p:spPr>
          <a:xfrm>
            <a:off x="2371090" y="4961255"/>
            <a:ext cx="1803400" cy="393700"/>
          </a:xfrm>
          <a:prstGeom prst="rect">
            <a:avLst/>
          </a:prstGeom>
        </p:spPr>
      </p:pic>
      <p:pic>
        <p:nvPicPr>
          <p:cNvPr id="5" name="图片 4"/>
          <p:cNvPicPr>
            <a:picLocks noChangeAspect="1"/>
          </p:cNvPicPr>
          <p:nvPr/>
        </p:nvPicPr>
        <p:blipFill>
          <a:blip r:embed="rId2"/>
          <a:stretch>
            <a:fillRect/>
          </a:stretch>
        </p:blipFill>
        <p:spPr>
          <a:xfrm>
            <a:off x="838200" y="2965450"/>
            <a:ext cx="9258935" cy="927100"/>
          </a:xfrm>
          <a:prstGeom prst="rect">
            <a:avLst/>
          </a:prstGeom>
        </p:spPr>
      </p:pic>
      <p:pic>
        <p:nvPicPr>
          <p:cNvPr id="6" name="内容占位符 3"/>
          <p:cNvPicPr>
            <a:picLocks noChangeAspect="1"/>
          </p:cNvPicPr>
          <p:nvPr/>
        </p:nvPicPr>
        <p:blipFill>
          <a:blip r:embed="rId3"/>
          <a:stretch>
            <a:fillRect/>
          </a:stretch>
        </p:blipFill>
        <p:spPr>
          <a:xfrm>
            <a:off x="1031240" y="2094865"/>
            <a:ext cx="2057400" cy="660400"/>
          </a:xfrm>
          <a:prstGeom prst="rect">
            <a:avLst/>
          </a:prstGeom>
        </p:spPr>
      </p:pic>
      <p:pic>
        <p:nvPicPr>
          <p:cNvPr id="7" name="图片 6"/>
          <p:cNvPicPr>
            <a:picLocks noChangeAspect="1"/>
          </p:cNvPicPr>
          <p:nvPr/>
        </p:nvPicPr>
        <p:blipFill>
          <a:blip r:embed="rId4"/>
          <a:stretch>
            <a:fillRect/>
          </a:stretch>
        </p:blipFill>
        <p:spPr>
          <a:xfrm>
            <a:off x="1062990" y="5497830"/>
            <a:ext cx="1308100" cy="520700"/>
          </a:xfrm>
          <a:prstGeom prst="rect">
            <a:avLst/>
          </a:prstGeom>
        </p:spPr>
      </p:pic>
      <p:pic>
        <p:nvPicPr>
          <p:cNvPr id="8" name="图片 7"/>
          <p:cNvPicPr>
            <a:picLocks noChangeAspect="1"/>
          </p:cNvPicPr>
          <p:nvPr/>
        </p:nvPicPr>
        <p:blipFill>
          <a:blip r:embed="rId5"/>
          <a:stretch>
            <a:fillRect/>
          </a:stretch>
        </p:blipFill>
        <p:spPr>
          <a:xfrm>
            <a:off x="4919345" y="4821555"/>
            <a:ext cx="1930400" cy="533400"/>
          </a:xfrm>
          <a:prstGeom prst="rect">
            <a:avLst/>
          </a:prstGeom>
        </p:spPr>
      </p:pic>
      <p:pic>
        <p:nvPicPr>
          <p:cNvPr id="9" name="图片 8"/>
          <p:cNvPicPr>
            <a:picLocks noChangeAspect="1"/>
          </p:cNvPicPr>
          <p:nvPr/>
        </p:nvPicPr>
        <p:blipFill>
          <a:blip r:embed="rId6"/>
          <a:stretch>
            <a:fillRect/>
          </a:stretch>
        </p:blipFill>
        <p:spPr>
          <a:xfrm>
            <a:off x="7456805" y="4796155"/>
            <a:ext cx="2032000" cy="558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最终结果</a:t>
            </a:r>
            <a:endParaRPr lang="zh-CN" altLang="en-US"/>
          </a:p>
        </p:txBody>
      </p:sp>
      <p:sp>
        <p:nvSpPr>
          <p:cNvPr id="3" name="内容占位符 2"/>
          <p:cNvSpPr>
            <a:spLocks noGrp="1"/>
          </p:cNvSpPr>
          <p:nvPr>
            <p:ph idx="1"/>
          </p:nvPr>
        </p:nvSpPr>
        <p:spPr/>
        <p:txBody>
          <a:bodyPr/>
          <a:p>
            <a:r>
              <a:rPr lang="zh-CN" altLang="en-US"/>
              <a:t>最大分离超平面</a:t>
            </a:r>
            <a:endParaRPr lang="zh-CN" altLang="en-US"/>
          </a:p>
          <a:p>
            <a:r>
              <a:rPr lang="zh-CN" altLang="en-US"/>
              <a:t>分类决策函数</a:t>
            </a:r>
            <a:endParaRPr lang="zh-CN" altLang="en-US"/>
          </a:p>
          <a:p>
            <a:r>
              <a:rPr lang="en-US" altLang="zh-CN"/>
              <a:t>sign()</a:t>
            </a:r>
            <a:r>
              <a:rPr lang="zh-CN" altLang="en-US"/>
              <a:t>函数</a:t>
            </a:r>
            <a:endParaRPr lang="zh-CN" altLang="en-US"/>
          </a:p>
          <a:p>
            <a:endParaRPr lang="zh-CN" altLang="en-US"/>
          </a:p>
        </p:txBody>
      </p:sp>
      <p:pic>
        <p:nvPicPr>
          <p:cNvPr id="4" name="图片 3"/>
          <p:cNvPicPr>
            <a:picLocks noChangeAspect="1"/>
          </p:cNvPicPr>
          <p:nvPr/>
        </p:nvPicPr>
        <p:blipFill>
          <a:blip r:embed="rId1"/>
          <a:stretch>
            <a:fillRect/>
          </a:stretch>
        </p:blipFill>
        <p:spPr>
          <a:xfrm>
            <a:off x="4112260" y="3749675"/>
            <a:ext cx="3238500" cy="1991360"/>
          </a:xfrm>
          <a:prstGeom prst="rect">
            <a:avLst/>
          </a:prstGeom>
        </p:spPr>
      </p:pic>
      <p:pic>
        <p:nvPicPr>
          <p:cNvPr id="5" name="图片 4"/>
          <p:cNvPicPr>
            <a:picLocks noChangeAspect="1"/>
          </p:cNvPicPr>
          <p:nvPr/>
        </p:nvPicPr>
        <p:blipFill>
          <a:blip r:embed="rId2"/>
          <a:stretch>
            <a:fillRect/>
          </a:stretch>
        </p:blipFill>
        <p:spPr>
          <a:xfrm>
            <a:off x="4733290" y="2399665"/>
            <a:ext cx="2184400" cy="482600"/>
          </a:xfrm>
          <a:prstGeom prst="rect">
            <a:avLst/>
          </a:prstGeom>
        </p:spPr>
      </p:pic>
      <p:pic>
        <p:nvPicPr>
          <p:cNvPr id="6" name="图片 5"/>
          <p:cNvPicPr>
            <a:picLocks noChangeAspect="1"/>
          </p:cNvPicPr>
          <p:nvPr/>
        </p:nvPicPr>
        <p:blipFill>
          <a:blip r:embed="rId3"/>
          <a:stretch>
            <a:fillRect/>
          </a:stretch>
        </p:blipFill>
        <p:spPr>
          <a:xfrm>
            <a:off x="5267325" y="1825625"/>
            <a:ext cx="1257300" cy="406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内容</a:t>
            </a:r>
            <a:endParaRPr lang="zh-CN" altLang="en-US"/>
          </a:p>
        </p:txBody>
      </p:sp>
      <p:sp>
        <p:nvSpPr>
          <p:cNvPr id="3" name="内容占位符 2"/>
          <p:cNvSpPr>
            <a:spLocks noGrp="1"/>
          </p:cNvSpPr>
          <p:nvPr>
            <p:ph idx="1"/>
          </p:nvPr>
        </p:nvSpPr>
        <p:spPr/>
        <p:txBody>
          <a:bodyPr/>
          <a:p>
            <a:r>
              <a:rPr lang="zh-CN" altLang="en-US"/>
              <a:t>线性可分和超平面</a:t>
            </a:r>
            <a:endParaRPr lang="zh-CN" altLang="en-US"/>
          </a:p>
          <a:p>
            <a:r>
              <a:rPr lang="zh-CN" altLang="en-US"/>
              <a:t>线性可分支持向量机</a:t>
            </a:r>
            <a:r>
              <a:rPr lang="en-US" altLang="zh-CN"/>
              <a:t>-</a:t>
            </a:r>
            <a:r>
              <a:rPr lang="zh-CN" altLang="en-US">
                <a:solidFill>
                  <a:srgbClr val="C00000"/>
                </a:solidFill>
              </a:rPr>
              <a:t>间隔</a:t>
            </a:r>
            <a:endParaRPr lang="zh-CN" altLang="en-US"/>
          </a:p>
          <a:p>
            <a:r>
              <a:rPr lang="zh-CN" altLang="en-US">
                <a:solidFill>
                  <a:srgbClr val="C00000"/>
                </a:solidFill>
              </a:rPr>
              <a:t>拉格朗日</a:t>
            </a:r>
            <a:r>
              <a:rPr lang="en-US" altLang="zh-CN"/>
              <a:t>(35)</a:t>
            </a:r>
            <a:endParaRPr lang="zh-CN" altLang="en-US"/>
          </a:p>
          <a:p>
            <a:r>
              <a:rPr lang="zh-CN" altLang="en-US">
                <a:solidFill>
                  <a:srgbClr val="C00000"/>
                </a:solidFill>
              </a:rPr>
              <a:t>对偶学习</a:t>
            </a:r>
            <a:r>
              <a:rPr lang="en-US" altLang="zh-CN"/>
              <a:t>(46)</a:t>
            </a:r>
            <a:endParaRPr lang="zh-CN" altLang="en-US"/>
          </a:p>
          <a:p>
            <a:r>
              <a:rPr lang="zh-CN" altLang="en-US"/>
              <a:t>由对偶学习算法</a:t>
            </a:r>
            <a:r>
              <a:rPr lang="zh-CN" altLang="en-US"/>
              <a:t>学习</a:t>
            </a:r>
            <a:r>
              <a:rPr lang="en-US" altLang="zh-CN"/>
              <a:t>SVM</a:t>
            </a:r>
            <a:endParaRPr lang="en-US" altLang="zh-CN"/>
          </a:p>
          <a:p>
            <a:r>
              <a:rPr lang="en-US" altLang="zh-CN"/>
              <a:t>SMO</a:t>
            </a:r>
            <a:endParaRPr lang="en-US" altLang="zh-CN"/>
          </a:p>
          <a:p>
            <a:r>
              <a:rPr lang="zh-CN" altLang="en-US"/>
              <a:t>软间隔</a:t>
            </a:r>
            <a:endParaRPr lang="zh-CN" altLang="en-US"/>
          </a:p>
          <a:p>
            <a:r>
              <a:rPr lang="zh-CN" altLang="en-US"/>
              <a:t>核函数</a:t>
            </a:r>
            <a:endParaRPr lang="zh-CN" altLang="en-US"/>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SMO</a:t>
            </a:r>
            <a:r>
              <a:rPr lang="zh-CN" altLang="en-US"/>
              <a:t>算法</a:t>
            </a:r>
            <a:endParaRPr lang="zh-CN" altLang="en-US"/>
          </a:p>
        </p:txBody>
      </p:sp>
      <p:pic>
        <p:nvPicPr>
          <p:cNvPr id="4" name="内容占位符 3"/>
          <p:cNvPicPr>
            <a:picLocks noChangeAspect="1"/>
          </p:cNvPicPr>
          <p:nvPr>
            <p:ph idx="1"/>
          </p:nvPr>
        </p:nvPicPr>
        <p:blipFill>
          <a:blip r:embed="rId1"/>
          <a:stretch>
            <a:fillRect/>
          </a:stretch>
        </p:blipFill>
        <p:spPr>
          <a:xfrm>
            <a:off x="2053590" y="2012950"/>
            <a:ext cx="6883400" cy="28321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这是一个典型的二次规划问题，我们可以直接用二次规划方法求解。</a:t>
            </a:r>
            <a:endParaRPr lang="zh-CN" altLang="en-US"/>
          </a:p>
          <a:p>
            <a:endParaRPr lang="zh-CN" altLang="en-US"/>
          </a:p>
          <a:p>
            <a:r>
              <a:rPr lang="zh-CN" altLang="en-US"/>
              <a:t>或者，为了节约开销我们也可以用 SMO 算法。</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SMO</a:t>
            </a:r>
            <a:endParaRPr lang="en-US" altLang="zh-CN"/>
          </a:p>
        </p:txBody>
      </p:sp>
      <p:sp>
        <p:nvSpPr>
          <p:cNvPr id="3" name="内容占位符 2"/>
          <p:cNvSpPr>
            <a:spLocks noGrp="1"/>
          </p:cNvSpPr>
          <p:nvPr>
            <p:ph idx="1"/>
          </p:nvPr>
        </p:nvSpPr>
        <p:spPr/>
        <p:txBody>
          <a:bodyPr/>
          <a:p>
            <a:r>
              <a:rPr lang="zh-CN" altLang="en-US"/>
              <a:t>SMO 是一种动态规划算法，它的基本思想非常简单：每次只优化一个参数，其他参数先固定住，仅求当前这一个优化参数的极值。</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403350" y="1825625"/>
            <a:ext cx="9384665"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306195" y="2787650"/>
            <a:ext cx="9436100" cy="990600"/>
          </a:xfrm>
          <a:prstGeom prst="rect">
            <a:avLst/>
          </a:prstGeom>
        </p:spPr>
      </p:pic>
      <p:pic>
        <p:nvPicPr>
          <p:cNvPr id="5" name="图片 4"/>
          <p:cNvPicPr>
            <a:picLocks noChangeAspect="1"/>
          </p:cNvPicPr>
          <p:nvPr/>
        </p:nvPicPr>
        <p:blipFill>
          <a:blip r:embed="rId2"/>
          <a:stretch>
            <a:fillRect/>
          </a:stretch>
        </p:blipFill>
        <p:spPr>
          <a:xfrm>
            <a:off x="1682750" y="3909060"/>
            <a:ext cx="2844800" cy="520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拉格朗日</a:t>
            </a:r>
            <a:endParaRPr lang="zh-CN" altLang="en-US"/>
          </a:p>
        </p:txBody>
      </p:sp>
      <p:sp>
        <p:nvSpPr>
          <p:cNvPr id="3" name="内容占位符 2"/>
          <p:cNvSpPr>
            <a:spLocks noGrp="1"/>
          </p:cNvSpPr>
          <p:nvPr>
            <p:ph idx="1"/>
          </p:nvPr>
        </p:nvSpPr>
        <p:spPr/>
        <p:txBody>
          <a:bodyPr/>
          <a:p>
            <a:r>
              <a:rPr lang="zh-CN" altLang="en-US"/>
              <a:t>拉格朗日乘子</a:t>
            </a:r>
            <a:endParaRPr lang="zh-CN" altLang="en-US"/>
          </a:p>
          <a:p>
            <a:endParaRPr lang="zh-CN" altLang="en-US"/>
          </a:p>
        </p:txBody>
      </p:sp>
      <p:pic>
        <p:nvPicPr>
          <p:cNvPr id="4" name="图片 3"/>
          <p:cNvPicPr>
            <a:picLocks noChangeAspect="1"/>
          </p:cNvPicPr>
          <p:nvPr/>
        </p:nvPicPr>
        <p:blipFill>
          <a:blip r:embed="rId1"/>
          <a:stretch>
            <a:fillRect/>
          </a:stretch>
        </p:blipFill>
        <p:spPr>
          <a:xfrm>
            <a:off x="2393950" y="2890520"/>
            <a:ext cx="7404735" cy="2222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190365" y="2324735"/>
            <a:ext cx="3810000" cy="3352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拉格朗日乘子和拉格朗日函数</a:t>
            </a:r>
            <a:endParaRPr lang="zh-CN" altLang="en-US"/>
          </a:p>
        </p:txBody>
      </p:sp>
      <p:pic>
        <p:nvPicPr>
          <p:cNvPr id="4" name="内容占位符 3"/>
          <p:cNvPicPr>
            <a:picLocks noChangeAspect="1"/>
          </p:cNvPicPr>
          <p:nvPr>
            <p:ph idx="1"/>
          </p:nvPr>
        </p:nvPicPr>
        <p:blipFill>
          <a:blip r:embed="rId1"/>
          <a:stretch>
            <a:fillRect/>
          </a:stretch>
        </p:blipFill>
        <p:spPr>
          <a:xfrm>
            <a:off x="1666875" y="1825625"/>
            <a:ext cx="8857615" cy="43516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拆分后的</a:t>
            </a:r>
            <a:r>
              <a:rPr lang="zh-CN" altLang="en-US"/>
              <a:t>不等式约束</a:t>
            </a:r>
            <a:r>
              <a:rPr lang="en-US" altLang="zh-CN"/>
              <a:t>	</a:t>
            </a:r>
            <a:endParaRPr lang="en-US" altLang="zh-CN"/>
          </a:p>
        </p:txBody>
      </p:sp>
      <p:pic>
        <p:nvPicPr>
          <p:cNvPr id="4" name="内容占位符 3"/>
          <p:cNvPicPr>
            <a:picLocks noChangeAspect="1"/>
          </p:cNvPicPr>
          <p:nvPr>
            <p:ph idx="1"/>
          </p:nvPr>
        </p:nvPicPr>
        <p:blipFill>
          <a:blip r:embed="rId1"/>
          <a:stretch>
            <a:fillRect/>
          </a:stretch>
        </p:blipFill>
        <p:spPr>
          <a:xfrm>
            <a:off x="1338580" y="1802130"/>
            <a:ext cx="8851900" cy="1003300"/>
          </a:xfrm>
          <a:prstGeom prst="rect">
            <a:avLst/>
          </a:prstGeom>
        </p:spPr>
      </p:pic>
      <p:pic>
        <p:nvPicPr>
          <p:cNvPr id="5" name="图片 4"/>
          <p:cNvPicPr>
            <a:picLocks noChangeAspect="1"/>
          </p:cNvPicPr>
          <p:nvPr/>
        </p:nvPicPr>
        <p:blipFill>
          <a:blip r:embed="rId2"/>
          <a:stretch>
            <a:fillRect/>
          </a:stretch>
        </p:blipFill>
        <p:spPr>
          <a:xfrm>
            <a:off x="1459865" y="3013075"/>
            <a:ext cx="9271635" cy="30607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拆分后的等式约束</a:t>
            </a:r>
            <a:endParaRPr lang="zh-CN" altLang="en-US"/>
          </a:p>
        </p:txBody>
      </p:sp>
      <p:pic>
        <p:nvPicPr>
          <p:cNvPr id="4" name="内容占位符 3"/>
          <p:cNvPicPr>
            <a:picLocks noChangeAspect="1"/>
          </p:cNvPicPr>
          <p:nvPr>
            <p:ph idx="1"/>
          </p:nvPr>
        </p:nvPicPr>
        <p:blipFill>
          <a:blip r:embed="rId1"/>
          <a:stretch>
            <a:fillRect/>
          </a:stretch>
        </p:blipFill>
        <p:spPr>
          <a:xfrm>
            <a:off x="1416050" y="2155190"/>
            <a:ext cx="9359900" cy="3479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线性可分和分类超平面</a:t>
            </a:r>
            <a:r>
              <a:rPr lang="en-US" altLang="zh-CN"/>
              <a:t>-</a:t>
            </a:r>
            <a:r>
              <a:rPr lang="zh-CN" altLang="en-US"/>
              <a:t>问题定义</a:t>
            </a:r>
            <a:endParaRPr lang="zh-CN" altLang="en-US"/>
          </a:p>
        </p:txBody>
      </p:sp>
      <p:sp>
        <p:nvSpPr>
          <p:cNvPr id="3" name="内容占位符 2"/>
          <p:cNvSpPr>
            <a:spLocks noGrp="1"/>
          </p:cNvSpPr>
          <p:nvPr>
            <p:ph idx="1"/>
          </p:nvPr>
        </p:nvSpPr>
        <p:spPr/>
        <p:txBody>
          <a:bodyPr/>
          <a:p>
            <a:r>
              <a:rPr lang="zh-CN" altLang="en-US"/>
              <a:t>二分类问题</a:t>
            </a:r>
            <a:endParaRPr lang="zh-CN" altLang="en-US"/>
          </a:p>
          <a:p>
            <a:r>
              <a:rPr lang="zh-CN" altLang="en-US"/>
              <a:t>给定的各个样本数据分别属于两个类之一，而目标是确定新数据点将归属到哪个类中。</a:t>
            </a:r>
            <a:endParaRPr lang="zh-CN" altLang="en-US"/>
          </a:p>
          <a:p>
            <a:endParaRPr lang="zh-CN" altLang="en-US"/>
          </a:p>
          <a:p>
            <a:r>
              <a:rPr lang="zh-CN" altLang="en-US"/>
              <a:t>垃圾邮件检测，</a:t>
            </a:r>
            <a:r>
              <a:rPr lang="en-US" altLang="zh-CN"/>
              <a:t>Rumor Detection</a:t>
            </a:r>
            <a:r>
              <a:rPr lang="zh-CN" altLang="en-US"/>
              <a:t>，</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拆分后的等式约束</a:t>
            </a:r>
            <a:br>
              <a:rPr lang="zh-CN" altLang="en-US"/>
            </a:br>
            <a:endParaRPr lang="zh-CN" altLang="en-US"/>
          </a:p>
        </p:txBody>
      </p:sp>
      <p:pic>
        <p:nvPicPr>
          <p:cNvPr id="4" name="内容占位符 3"/>
          <p:cNvPicPr>
            <a:picLocks noChangeAspect="1"/>
          </p:cNvPicPr>
          <p:nvPr>
            <p:ph idx="1"/>
          </p:nvPr>
        </p:nvPicPr>
        <p:blipFill>
          <a:blip r:embed="rId1"/>
          <a:stretch>
            <a:fillRect/>
          </a:stretch>
        </p:blipFill>
        <p:spPr>
          <a:xfrm>
            <a:off x="3406775" y="1825625"/>
            <a:ext cx="5377815" cy="43516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拆分后的等式约束</a:t>
            </a:r>
            <a:endParaRPr lang="zh-CN" altLang="en-US"/>
          </a:p>
        </p:txBody>
      </p:sp>
      <p:pic>
        <p:nvPicPr>
          <p:cNvPr id="5" name="内容占位符 4"/>
          <p:cNvPicPr>
            <a:picLocks noChangeAspect="1"/>
          </p:cNvPicPr>
          <p:nvPr>
            <p:ph idx="1"/>
          </p:nvPr>
        </p:nvPicPr>
        <p:blipFill>
          <a:blip r:embed="rId1"/>
          <a:stretch>
            <a:fillRect/>
          </a:stretch>
        </p:blipFill>
        <p:spPr>
          <a:xfrm>
            <a:off x="1276350" y="2504440"/>
            <a:ext cx="9639300" cy="2171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KKT</a:t>
            </a:r>
            <a:r>
              <a:rPr lang="zh-CN" altLang="en-US"/>
              <a:t>条件</a:t>
            </a:r>
            <a:endParaRPr lang="zh-CN" altLang="en-US"/>
          </a:p>
        </p:txBody>
      </p:sp>
      <p:pic>
        <p:nvPicPr>
          <p:cNvPr id="4" name="内容占位符 3"/>
          <p:cNvPicPr>
            <a:picLocks noChangeAspect="1"/>
          </p:cNvPicPr>
          <p:nvPr>
            <p:ph idx="1"/>
          </p:nvPr>
        </p:nvPicPr>
        <p:blipFill>
          <a:blip r:embed="rId1"/>
          <a:stretch>
            <a:fillRect/>
          </a:stretch>
        </p:blipFill>
        <p:spPr>
          <a:xfrm>
            <a:off x="1296035" y="1798955"/>
            <a:ext cx="8856345" cy="43516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目标函数转化为拉格朗日函数</a:t>
            </a:r>
            <a:endParaRPr lang="zh-CN" altLang="en-US"/>
          </a:p>
        </p:txBody>
      </p:sp>
      <p:pic>
        <p:nvPicPr>
          <p:cNvPr id="4" name="内容占位符 3"/>
          <p:cNvPicPr>
            <a:picLocks noChangeAspect="1"/>
          </p:cNvPicPr>
          <p:nvPr>
            <p:ph idx="1"/>
          </p:nvPr>
        </p:nvPicPr>
        <p:blipFill>
          <a:blip r:embed="rId1"/>
          <a:stretch>
            <a:fillRect/>
          </a:stretch>
        </p:blipFill>
        <p:spPr>
          <a:xfrm>
            <a:off x="1726565" y="2248535"/>
            <a:ext cx="8737600" cy="3505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目标函数转化为拉格朗日函数</a:t>
            </a:r>
            <a:br>
              <a:rPr lang="zh-CN" altLang="en-US"/>
            </a:br>
            <a:endParaRPr lang="zh-CN" altLang="en-US"/>
          </a:p>
        </p:txBody>
      </p:sp>
      <p:pic>
        <p:nvPicPr>
          <p:cNvPr id="4" name="内容占位符 3"/>
          <p:cNvPicPr>
            <a:picLocks noChangeAspect="1"/>
          </p:cNvPicPr>
          <p:nvPr>
            <p:ph idx="1"/>
          </p:nvPr>
        </p:nvPicPr>
        <p:blipFill>
          <a:blip r:embed="rId1"/>
          <a:stretch>
            <a:fillRect/>
          </a:stretch>
        </p:blipFill>
        <p:spPr>
          <a:xfrm>
            <a:off x="1788160" y="2136140"/>
            <a:ext cx="7607300" cy="35179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目标函数转化为拉格朗日函数</a:t>
            </a:r>
            <a:endParaRPr lang="zh-CN" altLang="en-US"/>
          </a:p>
        </p:txBody>
      </p:sp>
      <p:pic>
        <p:nvPicPr>
          <p:cNvPr id="4" name="内容占位符 3"/>
          <p:cNvPicPr>
            <a:picLocks noChangeAspect="1"/>
          </p:cNvPicPr>
          <p:nvPr>
            <p:ph idx="1"/>
          </p:nvPr>
        </p:nvPicPr>
        <p:blipFill>
          <a:blip r:embed="rId1"/>
          <a:stretch>
            <a:fillRect/>
          </a:stretch>
        </p:blipFill>
        <p:spPr>
          <a:xfrm>
            <a:off x="2549525" y="2446655"/>
            <a:ext cx="6692900" cy="28702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对偶学习算法</a:t>
            </a:r>
            <a:endParaRPr lang="zh-CN" altLang="en-US"/>
          </a:p>
        </p:txBody>
      </p:sp>
      <p:sp>
        <p:nvSpPr>
          <p:cNvPr id="3" name="内容占位符 2"/>
          <p:cNvSpPr>
            <a:spLocks noGrp="1"/>
          </p:cNvSpPr>
          <p:nvPr>
            <p:ph idx="1"/>
          </p:nvPr>
        </p:nvSpPr>
        <p:spPr/>
        <p:txBody>
          <a:bodyPr/>
          <a:p>
            <a:r>
              <a:rPr lang="zh-CN" altLang="en-US"/>
              <a:t>原始问题</a:t>
            </a:r>
            <a:endParaRPr lang="zh-CN" altLang="en-US"/>
          </a:p>
          <a:p>
            <a:endParaRPr lang="zh-CN" altLang="en-US"/>
          </a:p>
          <a:p>
            <a:endParaRPr lang="zh-CN" altLang="en-US"/>
          </a:p>
          <a:p>
            <a:endParaRPr lang="zh-CN" altLang="en-US"/>
          </a:p>
          <a:p>
            <a:endParaRPr lang="zh-CN" altLang="en-US"/>
          </a:p>
          <a:p>
            <a:r>
              <a:rPr lang="zh-CN" altLang="en-US"/>
              <a:t>为了解决原始问题，构造拉格朗日函数</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2615565" y="2781300"/>
            <a:ext cx="6960235" cy="1295400"/>
          </a:xfrm>
          <a:prstGeom prst="rect">
            <a:avLst/>
          </a:prstGeom>
        </p:spPr>
      </p:pic>
      <p:pic>
        <p:nvPicPr>
          <p:cNvPr id="5" name="图片 4"/>
          <p:cNvPicPr>
            <a:picLocks noChangeAspect="1"/>
          </p:cNvPicPr>
          <p:nvPr/>
        </p:nvPicPr>
        <p:blipFill>
          <a:blip r:embed="rId2"/>
          <a:stretch>
            <a:fillRect/>
          </a:stretch>
        </p:blipFill>
        <p:spPr>
          <a:xfrm>
            <a:off x="3453765" y="5187315"/>
            <a:ext cx="5283200" cy="8128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endParaRPr lang="zh-CN" altLang="en-US"/>
          </a:p>
          <a:p>
            <a:endParaRPr lang="zh-CN" altLang="en-US"/>
          </a:p>
        </p:txBody>
      </p:sp>
      <p:pic>
        <p:nvPicPr>
          <p:cNvPr id="5" name="图片 4"/>
          <p:cNvPicPr>
            <a:picLocks noChangeAspect="1"/>
          </p:cNvPicPr>
          <p:nvPr/>
        </p:nvPicPr>
        <p:blipFill>
          <a:blip r:embed="rId1"/>
          <a:stretch>
            <a:fillRect/>
          </a:stretch>
        </p:blipFill>
        <p:spPr>
          <a:xfrm>
            <a:off x="3249295" y="1825625"/>
            <a:ext cx="5930900" cy="736600"/>
          </a:xfrm>
          <a:prstGeom prst="rect">
            <a:avLst/>
          </a:prstGeom>
        </p:spPr>
      </p:pic>
      <p:pic>
        <p:nvPicPr>
          <p:cNvPr id="6" name="图片 5"/>
          <p:cNvPicPr>
            <a:picLocks noChangeAspect="1"/>
          </p:cNvPicPr>
          <p:nvPr/>
        </p:nvPicPr>
        <p:blipFill>
          <a:blip r:embed="rId2"/>
          <a:stretch>
            <a:fillRect/>
          </a:stretch>
        </p:blipFill>
        <p:spPr>
          <a:xfrm>
            <a:off x="1361440" y="2714625"/>
            <a:ext cx="9258935" cy="889000"/>
          </a:xfrm>
          <a:prstGeom prst="rect">
            <a:avLst/>
          </a:prstGeom>
        </p:spPr>
      </p:pic>
      <p:pic>
        <p:nvPicPr>
          <p:cNvPr id="7" name="图片 6"/>
          <p:cNvPicPr>
            <a:picLocks noChangeAspect="1"/>
          </p:cNvPicPr>
          <p:nvPr/>
        </p:nvPicPr>
        <p:blipFill>
          <a:blip r:embed="rId3"/>
          <a:stretch>
            <a:fillRect/>
          </a:stretch>
        </p:blipFill>
        <p:spPr>
          <a:xfrm>
            <a:off x="1805305" y="3969385"/>
            <a:ext cx="9284335" cy="24003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313180" y="1840865"/>
            <a:ext cx="9423400" cy="1473200"/>
          </a:xfrm>
          <a:prstGeom prst="rect">
            <a:avLst/>
          </a:prstGeom>
        </p:spPr>
      </p:pic>
      <p:pic>
        <p:nvPicPr>
          <p:cNvPr id="5" name="图片 4"/>
          <p:cNvPicPr>
            <a:picLocks noChangeAspect="1"/>
          </p:cNvPicPr>
          <p:nvPr/>
        </p:nvPicPr>
        <p:blipFill>
          <a:blip r:embed="rId2"/>
          <a:stretch>
            <a:fillRect/>
          </a:stretch>
        </p:blipFill>
        <p:spPr>
          <a:xfrm>
            <a:off x="1198245" y="3463290"/>
            <a:ext cx="9538335" cy="2730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对偶函数和对偶问题</a:t>
            </a:r>
            <a:endParaRPr lang="zh-CN" altLang="en-US"/>
          </a:p>
        </p:txBody>
      </p:sp>
      <p:pic>
        <p:nvPicPr>
          <p:cNvPr id="4" name="内容占位符 3"/>
          <p:cNvPicPr>
            <a:picLocks noChangeAspect="1"/>
          </p:cNvPicPr>
          <p:nvPr>
            <p:ph idx="1"/>
          </p:nvPr>
        </p:nvPicPr>
        <p:blipFill>
          <a:blip r:embed="rId1"/>
          <a:stretch>
            <a:fillRect/>
          </a:stretch>
        </p:blipFill>
        <p:spPr>
          <a:xfrm>
            <a:off x="838200" y="2247900"/>
            <a:ext cx="4927600" cy="3035300"/>
          </a:xfrm>
          <a:prstGeom prst="rect">
            <a:avLst/>
          </a:prstGeom>
        </p:spPr>
      </p:pic>
      <p:pic>
        <p:nvPicPr>
          <p:cNvPr id="5" name="图片 4"/>
          <p:cNvPicPr>
            <a:picLocks noChangeAspect="1"/>
          </p:cNvPicPr>
          <p:nvPr/>
        </p:nvPicPr>
        <p:blipFill>
          <a:blip r:embed="rId2"/>
          <a:stretch>
            <a:fillRect/>
          </a:stretch>
        </p:blipFill>
        <p:spPr>
          <a:xfrm>
            <a:off x="6035040" y="2348230"/>
            <a:ext cx="5130800" cy="1714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线性可分和分类超平面</a:t>
            </a:r>
            <a:r>
              <a:rPr lang="en-US" altLang="zh-CN">
                <a:sym typeface="+mn-ea"/>
              </a:rPr>
              <a:t>-</a:t>
            </a:r>
            <a:r>
              <a:rPr lang="zh-CN" altLang="en-US"/>
              <a:t>特征的向量空间模型</a:t>
            </a:r>
            <a:endParaRPr lang="zh-CN" altLang="en-US"/>
          </a:p>
        </p:txBody>
      </p:sp>
      <p:sp>
        <p:nvSpPr>
          <p:cNvPr id="3" name="内容占位符 2"/>
          <p:cNvSpPr>
            <a:spLocks noGrp="1"/>
          </p:cNvSpPr>
          <p:nvPr>
            <p:ph idx="1"/>
          </p:nvPr>
        </p:nvSpPr>
        <p:spPr/>
        <p:txBody>
          <a:bodyPr/>
          <a:p>
            <a:r>
              <a:rPr lang="zh-CN" altLang="en-US"/>
              <a:t>一个个具体的样本，在被机器学习算法处理时，由其特征来表示。换言之，每个现实世界的事物，在用来进行机器学习训练或预测时，需要转化为一个特征向量。</a:t>
            </a:r>
            <a:endParaRPr lang="zh-CN" altLang="en-US"/>
          </a:p>
          <a:p>
            <a:endParaRPr lang="zh-CN" altLang="en-US"/>
          </a:p>
          <a:p>
            <a:r>
              <a:rPr lang="zh-CN" altLang="en-US"/>
              <a:t>假设样本的特征向量为 n 维，那么我们说这些样本的特征向量处在 n 维的特征空间中。</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强对偶性及求解对偶问题</a:t>
            </a:r>
            <a:endParaRPr lang="zh-CN" altLang="en-US"/>
          </a:p>
        </p:txBody>
      </p:sp>
      <p:pic>
        <p:nvPicPr>
          <p:cNvPr id="4" name="内容占位符 3"/>
          <p:cNvPicPr>
            <a:picLocks noChangeAspect="1"/>
          </p:cNvPicPr>
          <p:nvPr>
            <p:ph idx="1"/>
          </p:nvPr>
        </p:nvPicPr>
        <p:blipFill>
          <a:blip r:embed="rId1"/>
          <a:stretch>
            <a:fillRect/>
          </a:stretch>
        </p:blipFill>
        <p:spPr>
          <a:xfrm>
            <a:off x="1219200" y="1828800"/>
            <a:ext cx="8623300" cy="1168400"/>
          </a:xfrm>
          <a:prstGeom prst="rect">
            <a:avLst/>
          </a:prstGeom>
        </p:spPr>
      </p:pic>
      <p:sp>
        <p:nvSpPr>
          <p:cNvPr id="5" name="文本框 4"/>
          <p:cNvSpPr txBox="1"/>
          <p:nvPr/>
        </p:nvSpPr>
        <p:spPr>
          <a:xfrm>
            <a:off x="1154430" y="3139440"/>
            <a:ext cx="8752205" cy="368300"/>
          </a:xfrm>
          <a:prstGeom prst="rect">
            <a:avLst/>
          </a:prstGeom>
          <a:noFill/>
        </p:spPr>
        <p:txBody>
          <a:bodyPr wrap="square" rtlCol="0">
            <a:spAutoFit/>
          </a:bodyPr>
          <a:p>
            <a:r>
              <a:rPr lang="zh-CN" altLang="en-US"/>
              <a:t>如果强对偶性成立，那么就可以通过求解</a:t>
            </a:r>
            <a:r>
              <a:rPr lang="zh-CN" altLang="en-US">
                <a:solidFill>
                  <a:srgbClr val="C00000"/>
                </a:solidFill>
              </a:rPr>
              <a:t>对偶问题</a:t>
            </a:r>
            <a:r>
              <a:rPr lang="zh-CN" altLang="en-US"/>
              <a:t>来求解</a:t>
            </a:r>
            <a:r>
              <a:rPr lang="zh-CN" altLang="en-US">
                <a:solidFill>
                  <a:srgbClr val="C00000"/>
                </a:solidFill>
              </a:rPr>
              <a:t>主问题</a:t>
            </a:r>
            <a:r>
              <a:rPr lang="zh-CN" altLang="en-US"/>
              <a:t>了</a:t>
            </a:r>
            <a:endParaRPr lang="zh-CN" altLang="en-US"/>
          </a:p>
        </p:txBody>
      </p:sp>
      <p:pic>
        <p:nvPicPr>
          <p:cNvPr id="6" name="图片 5"/>
          <p:cNvPicPr>
            <a:picLocks noChangeAspect="1"/>
          </p:cNvPicPr>
          <p:nvPr/>
        </p:nvPicPr>
        <p:blipFill>
          <a:blip r:embed="rId2"/>
          <a:stretch>
            <a:fillRect/>
          </a:stretch>
        </p:blipFill>
        <p:spPr>
          <a:xfrm>
            <a:off x="1219200" y="3790950"/>
            <a:ext cx="9131935" cy="27813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凸函数：</a:t>
            </a:r>
            <a:endParaRPr lang="zh-CN" altLang="en-US"/>
          </a:p>
          <a:p>
            <a:endParaRPr lang="zh-CN" altLang="en-US"/>
          </a:p>
          <a:p>
            <a:r>
              <a:rPr lang="zh-CN" altLang="en-US"/>
              <a:t>凸集：</a:t>
            </a:r>
            <a:endParaRPr lang="zh-CN" altLang="en-US"/>
          </a:p>
          <a:p>
            <a:endParaRPr lang="zh-CN" altLang="en-US"/>
          </a:p>
          <a:p>
            <a:r>
              <a:rPr lang="zh-CN" altLang="en-US"/>
              <a:t>仿射函数：</a:t>
            </a:r>
            <a:r>
              <a:rPr lang="zh-CN" altLang="en-US">
                <a:sym typeface="+mn-ea"/>
              </a:rPr>
              <a:t>最高次数为1的多项式函数。常数项为零的仿射函数称为线性函数。</a:t>
            </a:r>
            <a:endParaRPr lang="zh-CN" altLang="en-US"/>
          </a:p>
          <a:p>
            <a:endParaRPr lang="zh-CN" altLang="en-US"/>
          </a:p>
          <a:p>
            <a:pPr marL="0" indent="0">
              <a:buNone/>
            </a:pP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通过对偶问题求解主问题</a:t>
            </a:r>
            <a:endParaRPr lang="zh-CN" altLang="en-US"/>
          </a:p>
        </p:txBody>
      </p:sp>
      <p:pic>
        <p:nvPicPr>
          <p:cNvPr id="4" name="内容占位符 3"/>
          <p:cNvPicPr>
            <a:picLocks noChangeAspect="1"/>
          </p:cNvPicPr>
          <p:nvPr>
            <p:ph idx="1"/>
          </p:nvPr>
        </p:nvPicPr>
        <p:blipFill>
          <a:blip r:embed="rId1"/>
          <a:stretch>
            <a:fillRect/>
          </a:stretch>
        </p:blipFill>
        <p:spPr>
          <a:xfrm>
            <a:off x="1191260" y="1691005"/>
            <a:ext cx="9055100" cy="1041400"/>
          </a:xfrm>
          <a:prstGeom prst="rect">
            <a:avLst/>
          </a:prstGeom>
        </p:spPr>
      </p:pic>
      <p:pic>
        <p:nvPicPr>
          <p:cNvPr id="5" name="图片 4"/>
          <p:cNvPicPr>
            <a:picLocks noChangeAspect="1"/>
          </p:cNvPicPr>
          <p:nvPr/>
        </p:nvPicPr>
        <p:blipFill>
          <a:blip r:embed="rId2"/>
          <a:stretch>
            <a:fillRect/>
          </a:stretch>
        </p:blipFill>
        <p:spPr>
          <a:xfrm>
            <a:off x="1191260" y="2839720"/>
            <a:ext cx="9462135" cy="3429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回忆一下主问题</a:t>
            </a:r>
            <a:endParaRPr lang="zh-CN" altLang="en-US"/>
          </a:p>
        </p:txBody>
      </p:sp>
      <p:pic>
        <p:nvPicPr>
          <p:cNvPr id="4" name="内容占位符 3"/>
          <p:cNvPicPr>
            <a:picLocks noChangeAspect="1"/>
          </p:cNvPicPr>
          <p:nvPr>
            <p:ph idx="1"/>
          </p:nvPr>
        </p:nvPicPr>
        <p:blipFill>
          <a:blip r:embed="rId1"/>
          <a:stretch>
            <a:fillRect/>
          </a:stretch>
        </p:blipFill>
        <p:spPr>
          <a:xfrm>
            <a:off x="2819400" y="2729865"/>
            <a:ext cx="6553200" cy="11684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主问题的强对偶性</a:t>
            </a:r>
            <a:endParaRPr lang="zh-CN" altLang="en-US"/>
          </a:p>
        </p:txBody>
      </p:sp>
      <p:pic>
        <p:nvPicPr>
          <p:cNvPr id="4" name="内容占位符 3"/>
          <p:cNvPicPr>
            <a:picLocks noChangeAspect="1"/>
          </p:cNvPicPr>
          <p:nvPr>
            <p:ph idx="1"/>
          </p:nvPr>
        </p:nvPicPr>
        <p:blipFill>
          <a:blip r:embed="rId1"/>
          <a:stretch>
            <a:fillRect/>
          </a:stretch>
        </p:blipFill>
        <p:spPr>
          <a:xfrm>
            <a:off x="1299845" y="1799590"/>
            <a:ext cx="9300845"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软间隔最大化</a:t>
            </a:r>
            <a:endParaRPr lang="zh-CN" altLang="en-US"/>
          </a:p>
        </p:txBody>
      </p:sp>
      <p:pic>
        <p:nvPicPr>
          <p:cNvPr id="4" name="内容占位符 3"/>
          <p:cNvPicPr>
            <a:picLocks noChangeAspect="1"/>
          </p:cNvPicPr>
          <p:nvPr>
            <p:ph idx="1"/>
          </p:nvPr>
        </p:nvPicPr>
        <p:blipFill>
          <a:blip r:embed="rId1"/>
          <a:stretch>
            <a:fillRect/>
          </a:stretch>
        </p:blipFill>
        <p:spPr>
          <a:xfrm>
            <a:off x="2309495" y="1825625"/>
            <a:ext cx="7571740" cy="435165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核技巧</a:t>
            </a:r>
            <a:endParaRPr lang="zh-CN" altLang="en-US"/>
          </a:p>
        </p:txBody>
      </p:sp>
      <p:sp>
        <p:nvSpPr>
          <p:cNvPr id="3" name="内容占位符 2"/>
          <p:cNvSpPr>
            <a:spLocks noGrp="1"/>
          </p:cNvSpPr>
          <p:nvPr>
            <p:ph idx="1"/>
          </p:nvPr>
        </p:nvSpPr>
        <p:spPr/>
        <p:txBody>
          <a:bodyPr/>
          <a:p>
            <a:r>
              <a:rPr lang="zh-CN" altLang="en-US"/>
              <a:t>核函数是作用在内积空间的转化</a:t>
            </a:r>
            <a:endParaRPr lang="zh-CN" altLang="en-US"/>
          </a:p>
          <a:p>
            <a:endParaRPr lang="zh-CN" altLang="en-US"/>
          </a:p>
        </p:txBody>
      </p:sp>
      <p:pic>
        <p:nvPicPr>
          <p:cNvPr id="4" name="图片 3"/>
          <p:cNvPicPr>
            <a:picLocks noChangeAspect="1"/>
          </p:cNvPicPr>
          <p:nvPr/>
        </p:nvPicPr>
        <p:blipFill>
          <a:blip r:embed="rId1"/>
          <a:stretch>
            <a:fillRect/>
          </a:stretch>
        </p:blipFill>
        <p:spPr>
          <a:xfrm>
            <a:off x="1485900" y="2524760"/>
            <a:ext cx="9470390" cy="34829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多项式核</a:t>
            </a:r>
            <a:endParaRPr lang="zh-CN" altLang="en-US"/>
          </a:p>
        </p:txBody>
      </p:sp>
      <p:pic>
        <p:nvPicPr>
          <p:cNvPr id="4" name="内容占位符 3"/>
          <p:cNvPicPr>
            <a:picLocks noChangeAspect="1"/>
          </p:cNvPicPr>
          <p:nvPr>
            <p:ph idx="1"/>
          </p:nvPr>
        </p:nvPicPr>
        <p:blipFill>
          <a:blip r:embed="rId1"/>
          <a:stretch>
            <a:fillRect/>
          </a:stretch>
        </p:blipFill>
        <p:spPr>
          <a:xfrm>
            <a:off x="838200" y="1834515"/>
            <a:ext cx="10515600" cy="43332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线性核函数</a:t>
            </a:r>
            <a:endParaRPr lang="zh-CN" altLang="en-US"/>
          </a:p>
          <a:p>
            <a:endParaRPr lang="zh-CN" altLang="en-US"/>
          </a:p>
          <a:p>
            <a:r>
              <a:rPr lang="zh-CN" altLang="en-US"/>
              <a:t>多项式核</a:t>
            </a:r>
            <a:endParaRPr lang="zh-CN" altLang="en-US"/>
          </a:p>
          <a:p>
            <a:endParaRPr lang="zh-CN" altLang="en-US"/>
          </a:p>
          <a:p>
            <a:r>
              <a:rPr lang="zh-CN" altLang="en-US"/>
              <a:t>高斯核</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线性可分和分类超平面</a:t>
            </a:r>
            <a:r>
              <a:rPr lang="en-US" altLang="zh-CN">
                <a:sym typeface="+mn-ea"/>
              </a:rPr>
              <a:t>-</a:t>
            </a:r>
            <a:r>
              <a:rPr lang="zh-CN" altLang="en-US"/>
              <a:t>线性可分</a:t>
            </a:r>
            <a:endParaRPr lang="zh-CN" altLang="en-US"/>
          </a:p>
        </p:txBody>
      </p:sp>
      <p:pic>
        <p:nvPicPr>
          <p:cNvPr id="4" name="内容占位符 3"/>
          <p:cNvPicPr>
            <a:picLocks noChangeAspect="1"/>
          </p:cNvPicPr>
          <p:nvPr>
            <p:ph idx="1"/>
          </p:nvPr>
        </p:nvPicPr>
        <p:blipFill>
          <a:blip r:embed="rId1"/>
          <a:stretch>
            <a:fillRect/>
          </a:stretch>
        </p:blipFill>
        <p:spPr>
          <a:xfrm>
            <a:off x="1175385" y="5241290"/>
            <a:ext cx="9347200" cy="1473200"/>
          </a:xfrm>
          <a:prstGeom prst="rect">
            <a:avLst/>
          </a:prstGeom>
        </p:spPr>
      </p:pic>
      <p:pic>
        <p:nvPicPr>
          <p:cNvPr id="5" name="图片 4"/>
          <p:cNvPicPr>
            <a:picLocks noChangeAspect="1"/>
          </p:cNvPicPr>
          <p:nvPr/>
        </p:nvPicPr>
        <p:blipFill>
          <a:blip r:embed="rId2"/>
          <a:stretch>
            <a:fillRect/>
          </a:stretch>
        </p:blipFill>
        <p:spPr>
          <a:xfrm>
            <a:off x="5056505" y="1253490"/>
            <a:ext cx="5321300" cy="3987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超平面</a:t>
            </a:r>
            <a:endParaRPr lang="zh-CN" altLang="en-US"/>
          </a:p>
        </p:txBody>
      </p:sp>
      <p:sp>
        <p:nvSpPr>
          <p:cNvPr id="3" name="内容占位符 2"/>
          <p:cNvSpPr>
            <a:spLocks noGrp="1"/>
          </p:cNvSpPr>
          <p:nvPr>
            <p:ph idx="1"/>
          </p:nvPr>
        </p:nvSpPr>
        <p:spPr/>
        <p:txBody>
          <a:bodyPr>
            <a:normAutofit lnSpcReduction="10000"/>
          </a:bodyPr>
          <a:p>
            <a:endParaRPr lang="zh-CN" altLang="en-US"/>
          </a:p>
          <a:p>
            <a:endParaRPr lang="zh-CN" altLang="en-US"/>
          </a:p>
          <a:p>
            <a:r>
              <a:rPr lang="zh-CN" altLang="en-US"/>
              <a:t>超平面：n 维欧氏空间中维度等于 n-1 的线性子空间。</a:t>
            </a:r>
            <a:endParaRPr lang="zh-CN" altLang="en-US"/>
          </a:p>
          <a:p>
            <a:endParaRPr lang="zh-CN" altLang="en-US"/>
          </a:p>
          <a:p>
            <a:r>
              <a:rPr lang="zh-CN" altLang="en-US"/>
              <a:t>1维欧氏空间（直线）中的超平面为0维（点），2维欧氏空间中的超平面为1维（直线）；3维欧氏空间中的超平面为2维（平面）；以此类推……</a:t>
            </a:r>
            <a:endParaRPr lang="zh-CN" altLang="en-US"/>
          </a:p>
          <a:p>
            <a:endParaRPr lang="zh-CN" altLang="en-US"/>
          </a:p>
          <a:p>
            <a:r>
              <a:rPr lang="zh-CN" altLang="en-US"/>
              <a:t>在数学意义上，将线性可分的样本用超平面分隔开的分类模型，叫做线性分类模型，或线性分类器。</a:t>
            </a:r>
            <a:endParaRPr lang="zh-CN" altLang="en-US"/>
          </a:p>
        </p:txBody>
      </p:sp>
      <p:pic>
        <p:nvPicPr>
          <p:cNvPr id="4" name="图片 3"/>
          <p:cNvPicPr>
            <a:picLocks noChangeAspect="1"/>
          </p:cNvPicPr>
          <p:nvPr/>
        </p:nvPicPr>
        <p:blipFill>
          <a:blip r:embed="rId1"/>
          <a:stretch>
            <a:fillRect/>
          </a:stretch>
        </p:blipFill>
        <p:spPr>
          <a:xfrm>
            <a:off x="1635760" y="2008505"/>
            <a:ext cx="8331835" cy="584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最佳超平面</a:t>
            </a:r>
            <a:endParaRPr lang="zh-CN" altLang="en-US"/>
          </a:p>
        </p:txBody>
      </p:sp>
      <p:sp>
        <p:nvSpPr>
          <p:cNvPr id="3" name="内容占位符 2"/>
          <p:cNvSpPr>
            <a:spLocks noGrp="1"/>
          </p:cNvSpPr>
          <p:nvPr>
            <p:ph idx="1"/>
          </p:nvPr>
        </p:nvSpPr>
        <p:spPr/>
        <p:txBody>
          <a:bodyPr/>
          <a:p>
            <a:r>
              <a:rPr lang="zh-CN" altLang="en-US"/>
              <a:t>什么样的超平面是最佳的呢，一个合理的策略是：以最大间隔把两类样本分开的超平面，是最佳超平面！</a:t>
            </a:r>
            <a:endParaRPr lang="zh-CN" altLang="en-US"/>
          </a:p>
          <a:p>
            <a:endParaRPr lang="zh-CN" altLang="en-US"/>
          </a:p>
          <a:p>
            <a:r>
              <a:rPr lang="zh-CN" altLang="en-US"/>
              <a:t>因此，我们将这样的超平面作为最佳超平面：</a:t>
            </a:r>
            <a:endParaRPr lang="zh-CN" altLang="en-US"/>
          </a:p>
          <a:p>
            <a:pPr marL="971550" lvl="1" indent="-514350">
              <a:buFont typeface="+mj-lt"/>
              <a:buAutoNum type="arabicPeriod"/>
            </a:pPr>
            <a:r>
              <a:rPr lang="zh-CN" altLang="en-US"/>
              <a:t>两类样本分别分隔在该超平面的两侧；</a:t>
            </a:r>
            <a:endParaRPr lang="zh-CN" altLang="en-US"/>
          </a:p>
          <a:p>
            <a:pPr marL="971550" lvl="1" indent="-514350">
              <a:buFont typeface="+mj-lt"/>
              <a:buAutoNum type="arabicPeriod"/>
            </a:pPr>
            <a:r>
              <a:rPr lang="zh-CN" altLang="en-US"/>
              <a:t>两侧距离超平面最近的样本点到超平面的距离被最大化了。</a:t>
            </a:r>
            <a:endParaRPr lang="zh-CN" altLang="en-US"/>
          </a:p>
          <a:p>
            <a:endParaRPr lang="zh-CN" altLang="en-US"/>
          </a:p>
          <a:p>
            <a:r>
              <a:rPr lang="zh-CN" altLang="en-US"/>
              <a:t>这样的超平面又叫做最大间隔超平面。</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线性可分支持向量机</a:t>
            </a:r>
            <a:endParaRPr lang="zh-CN" altLang="en-US"/>
          </a:p>
        </p:txBody>
      </p:sp>
      <p:sp>
        <p:nvSpPr>
          <p:cNvPr id="3" name="内容占位符 2"/>
          <p:cNvSpPr>
            <a:spLocks noGrp="1"/>
          </p:cNvSpPr>
          <p:nvPr>
            <p:ph idx="1"/>
          </p:nvPr>
        </p:nvSpPr>
        <p:spPr/>
        <p:txBody>
          <a:bodyPr/>
          <a:p>
            <a:r>
              <a:rPr lang="zh-CN" altLang="en-US"/>
              <a:t>线性可分支持向量机：以找出线性可分的样本在特征空间中的</a:t>
            </a:r>
            <a:r>
              <a:rPr lang="zh-CN" altLang="en-US">
                <a:solidFill>
                  <a:srgbClr val="C00000"/>
                </a:solidFill>
              </a:rPr>
              <a:t>最大间隔</a:t>
            </a:r>
            <a:r>
              <a:rPr lang="zh-CN" altLang="en-US"/>
              <a:t>超平面为学习目的的分类模型。</a:t>
            </a:r>
            <a:endParaRPr lang="zh-CN" altLang="en-US"/>
          </a:p>
          <a:p>
            <a:endParaRPr lang="zh-CN" altLang="en-US"/>
          </a:p>
          <a:p>
            <a:r>
              <a:rPr lang="zh-CN" altLang="en-US"/>
              <a:t>怎么能找到最大间隔超平面呢？</a:t>
            </a:r>
            <a:endParaRPr lang="zh-CN" altLang="en-US"/>
          </a:p>
          <a:p>
            <a:pPr marL="971550" lvl="1" indent="-514350">
              <a:buFont typeface="+mj-lt"/>
              <a:buAutoNum type="arabicPeriod"/>
            </a:pPr>
            <a:r>
              <a:rPr lang="zh-CN" altLang="en-US"/>
              <a:t>我们可以先找到两个平行的，能够分离正负例的辅助超平面</a:t>
            </a:r>
            <a:endParaRPr lang="zh-CN" altLang="en-US"/>
          </a:p>
          <a:p>
            <a:pPr marL="971550" lvl="1" indent="-514350">
              <a:buFont typeface="+mj-lt"/>
              <a:buAutoNum type="arabicPeriod"/>
            </a:pPr>
            <a:r>
              <a:rPr lang="zh-CN" altLang="en-US"/>
              <a:t>然后将它们分别推向正负例两侧，使得它们之间的距离尽可能大</a:t>
            </a:r>
            <a:endParaRPr lang="zh-CN" altLang="en-US"/>
          </a:p>
          <a:p>
            <a:pPr marL="971550" lvl="1" indent="-514350">
              <a:buFont typeface="+mj-lt"/>
              <a:buAutoNum type="arabicPeriod"/>
            </a:pPr>
            <a:r>
              <a:rPr lang="zh-CN" altLang="en-US"/>
              <a:t>直到有至少一个正样本或者负样本通过对应的辅助超平面为止</a:t>
            </a:r>
            <a:endParaRPr lang="zh-CN" altLang="en-US"/>
          </a:p>
          <a:p>
            <a:endParaRPr lang="zh-CN" altLang="en-US"/>
          </a:p>
          <a:p>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1906</Words>
  <Application>WPS 演示</Application>
  <PresentationFormat>宽屏</PresentationFormat>
  <Paragraphs>282</Paragraphs>
  <Slides>58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58</vt:i4>
      </vt:variant>
    </vt:vector>
  </HeadingPairs>
  <TitlesOfParts>
    <vt:vector size="71" baseType="lpstr">
      <vt:lpstr>Arial</vt:lpstr>
      <vt:lpstr>方正书宋_GBK</vt:lpstr>
      <vt:lpstr>Wingdings</vt:lpstr>
      <vt:lpstr>Calibri Light</vt:lpstr>
      <vt:lpstr>Helvetica Neue</vt:lpstr>
      <vt:lpstr>宋体</vt:lpstr>
      <vt:lpstr>宋体-简</vt:lpstr>
      <vt:lpstr>Calibri</vt:lpstr>
      <vt:lpstr>微软雅黑</vt:lpstr>
      <vt:lpstr>黑体-简</vt:lpstr>
      <vt:lpstr>Arial Unicode MS</vt:lpstr>
      <vt:lpstr>苹方-简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sheldonwong</dc:creator>
  <cp:lastModifiedBy>sheldonwong</cp:lastModifiedBy>
  <cp:revision>14</cp:revision>
  <dcterms:created xsi:type="dcterms:W3CDTF">2018-07-13T09:35:03Z</dcterms:created>
  <dcterms:modified xsi:type="dcterms:W3CDTF">2018-07-13T09:35:03Z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